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4"/>
  </p:notesMasterIdLst>
  <p:sldIdLst>
    <p:sldId id="291" r:id="rId6"/>
    <p:sldId id="290" r:id="rId7"/>
    <p:sldId id="295" r:id="rId8"/>
    <p:sldId id="296" r:id="rId9"/>
    <p:sldId id="292" r:id="rId10"/>
    <p:sldId id="308" r:id="rId11"/>
    <p:sldId id="298" r:id="rId12"/>
    <p:sldId id="294" r:id="rId13"/>
    <p:sldId id="300" r:id="rId14"/>
    <p:sldId id="301" r:id="rId15"/>
    <p:sldId id="299" r:id="rId16"/>
    <p:sldId id="302" r:id="rId17"/>
    <p:sldId id="303" r:id="rId18"/>
    <p:sldId id="306" r:id="rId19"/>
    <p:sldId id="304" r:id="rId20"/>
    <p:sldId id="305" r:id="rId21"/>
    <p:sldId id="307" r:id="rId22"/>
    <p:sldId id="265"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AB44"/>
    <a:srgbClr val="0A2643"/>
    <a:srgbClr val="1F3864"/>
    <a:srgbClr val="B5B5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F4297B-72B8-44DD-8384-D71578DCBD9A}" v="4" dt="2025-02-18T10:32:02.49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ile chiaro 2 - Color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6CD48-05DD-4355-87D9-FE98933ACF84}" type="datetimeFigureOut">
              <a:rPr lang="it-IT" smtClean="0"/>
              <a:t>27/08/2025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DC23A-F0BE-42DF-A84E-826CBAD24AA4}" type="slidenum">
              <a:rPr lang="it-IT" smtClean="0"/>
              <a:t>‹N›</a:t>
            </a:fld>
            <a:endParaRPr lang="it-IT"/>
          </a:p>
        </p:txBody>
      </p:sp>
    </p:spTree>
    <p:extLst>
      <p:ext uri="{BB962C8B-B14F-4D97-AF65-F5344CB8AC3E}">
        <p14:creationId xmlns:p14="http://schemas.microsoft.com/office/powerpoint/2010/main" val="2319142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26E0A4-8B53-491B-B585-F25D3E83605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14A61F9-78C0-44A0-A671-A929E5161F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C392BFB-8D71-4DF9-84D8-5C7C101552B3}"/>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504E9B93-19FE-481E-B161-3E6307A56184}"/>
              </a:ext>
            </a:extLst>
          </p:cNvPr>
          <p:cNvSpPr>
            <a:spLocks noGrp="1"/>
          </p:cNvSpPr>
          <p:nvPr>
            <p:ph type="ftr" sz="quarter" idx="11"/>
          </p:nvPr>
        </p:nvSpPr>
        <p:spPr/>
        <p:txBody>
          <a:bodyPr/>
          <a:lstStyle/>
          <a:p>
            <a:r>
              <a:rPr lang="it-IT"/>
              <a:t>Ottobre 2022</a:t>
            </a:r>
          </a:p>
        </p:txBody>
      </p:sp>
      <p:sp>
        <p:nvSpPr>
          <p:cNvPr id="6" name="Segnaposto numero diapositiva 5">
            <a:extLst>
              <a:ext uri="{FF2B5EF4-FFF2-40B4-BE49-F238E27FC236}">
                <a16:creationId xmlns:a16="http://schemas.microsoft.com/office/drawing/2014/main" id="{43807F71-9364-4AE0-84F1-F5CA11E6B07C}"/>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266490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10888-B385-425E-BE7A-EE73019B33C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9A01000-6525-410C-A666-6A2614071C4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0906AA-309D-4539-BB5E-F8DBFA6759CC}"/>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E14AE785-3C4F-43F4-9E01-B4A20E71C817}"/>
              </a:ext>
            </a:extLst>
          </p:cNvPr>
          <p:cNvSpPr>
            <a:spLocks noGrp="1"/>
          </p:cNvSpPr>
          <p:nvPr>
            <p:ph type="ftr" sz="quarter" idx="11"/>
          </p:nvPr>
        </p:nvSpPr>
        <p:spPr/>
        <p:txBody>
          <a:bodyPr/>
          <a:lstStyle/>
          <a:p>
            <a:r>
              <a:rPr lang="it-IT"/>
              <a:t>Ottobre 2022</a:t>
            </a:r>
          </a:p>
        </p:txBody>
      </p:sp>
      <p:sp>
        <p:nvSpPr>
          <p:cNvPr id="6" name="Segnaposto numero diapositiva 5">
            <a:extLst>
              <a:ext uri="{FF2B5EF4-FFF2-40B4-BE49-F238E27FC236}">
                <a16:creationId xmlns:a16="http://schemas.microsoft.com/office/drawing/2014/main" id="{6B4C1340-B98F-48B3-8AB8-2F300B967178}"/>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316120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2D1DBEB-6FE6-4860-87FE-6F784B0C437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23E0B02-B032-45FC-83CC-9D950B8A81D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C90E5A-8034-4F1A-BB7A-5C76FD44181F}"/>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8490F239-50F6-4C85-95F3-17BEB998CEE7}"/>
              </a:ext>
            </a:extLst>
          </p:cNvPr>
          <p:cNvSpPr>
            <a:spLocks noGrp="1"/>
          </p:cNvSpPr>
          <p:nvPr>
            <p:ph type="ftr" sz="quarter" idx="11"/>
          </p:nvPr>
        </p:nvSpPr>
        <p:spPr/>
        <p:txBody>
          <a:bodyPr/>
          <a:lstStyle/>
          <a:p>
            <a:r>
              <a:rPr lang="it-IT"/>
              <a:t>Ottobre 2022</a:t>
            </a:r>
          </a:p>
        </p:txBody>
      </p:sp>
      <p:sp>
        <p:nvSpPr>
          <p:cNvPr id="6" name="Segnaposto numero diapositiva 5">
            <a:extLst>
              <a:ext uri="{FF2B5EF4-FFF2-40B4-BE49-F238E27FC236}">
                <a16:creationId xmlns:a16="http://schemas.microsoft.com/office/drawing/2014/main" id="{381CDAF4-2E1D-4E3E-BA73-3F2F1BE86D88}"/>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1463748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Diapositiva titolo">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843F6EDA-C372-6747-8EB0-AB6800F251A4}"/>
              </a:ext>
            </a:extLst>
          </p:cNvPr>
          <p:cNvSpPr>
            <a:spLocks noGrp="1"/>
          </p:cNvSpPr>
          <p:nvPr>
            <p:ph type="title" hasCustomPrompt="1"/>
          </p:nvPr>
        </p:nvSpPr>
        <p:spPr>
          <a:xfrm>
            <a:off x="433847" y="512273"/>
            <a:ext cx="11532865" cy="424732"/>
          </a:xfrm>
          <a:noFill/>
        </p:spPr>
        <p:txBody>
          <a:bodyPr wrap="square" lIns="0" rtlCol="0">
            <a:spAutoFit/>
          </a:bodyPr>
          <a:lstStyle>
            <a:lvl1pPr>
              <a:defRPr lang="it-IT" sz="2400" b="1" dirty="0">
                <a:solidFill>
                  <a:srgbClr val="0A2643"/>
                </a:solidFill>
                <a:latin typeface="Arial" panose="020B0604020202020204" pitchFamily="34" charset="0"/>
                <a:ea typeface="+mn-ea"/>
                <a:cs typeface="Arial" panose="020B0604020202020204" pitchFamily="34" charset="0"/>
              </a:defRPr>
            </a:lvl1pPr>
          </a:lstStyle>
          <a:p>
            <a:pPr marL="0" lvl="0" algn="just"/>
            <a:r>
              <a:rPr lang="it-IT"/>
              <a:t>FARE CLIC PER MODIFICARE LO STILE DEL TITOLO DELLO SCHEMA</a:t>
            </a:r>
          </a:p>
        </p:txBody>
      </p:sp>
      <p:sp>
        <p:nvSpPr>
          <p:cNvPr id="3" name="Segnaposto testo 2">
            <a:extLst>
              <a:ext uri="{FF2B5EF4-FFF2-40B4-BE49-F238E27FC236}">
                <a16:creationId xmlns:a16="http://schemas.microsoft.com/office/drawing/2014/main" id="{168416CD-683D-1B41-85C7-43BB3E681DAF}"/>
              </a:ext>
            </a:extLst>
          </p:cNvPr>
          <p:cNvSpPr>
            <a:spLocks noGrp="1"/>
          </p:cNvSpPr>
          <p:nvPr>
            <p:ph type="body" sz="quarter" idx="13" hasCustomPrompt="1"/>
          </p:nvPr>
        </p:nvSpPr>
        <p:spPr>
          <a:xfrm>
            <a:off x="433847" y="254521"/>
            <a:ext cx="8494999" cy="237757"/>
          </a:xfrm>
          <a:noFill/>
        </p:spPr>
        <p:txBody>
          <a:bodyPr wrap="square" lIns="0" rtlCol="0">
            <a:spAutoFit/>
          </a:bodyPr>
          <a:lstStyle>
            <a:lvl1pPr marL="0" indent="0">
              <a:buFont typeface="+mj-lt"/>
              <a:buNone/>
              <a:defRPr lang="it-IT" sz="1050" dirty="0" smtClean="0">
                <a:solidFill>
                  <a:schemeClr val="tx1">
                    <a:lumMod val="85000"/>
                    <a:lumOff val="15000"/>
                  </a:schemeClr>
                </a:solidFill>
                <a:latin typeface="Arial" panose="020B0604020202020204" pitchFamily="34" charset="0"/>
                <a:cs typeface="Arial" panose="020B0604020202020204" pitchFamily="34" charset="0"/>
              </a:defRPr>
            </a:lvl1pPr>
          </a:lstStyle>
          <a:p>
            <a:pPr marL="0" lvl="0" algn="just"/>
            <a:r>
              <a:rPr lang="it-IT"/>
              <a:t>FARE CLIC PER MODIFICARE GLI STILI DEL TESTO DELLO SCHEMA</a:t>
            </a:r>
          </a:p>
        </p:txBody>
      </p:sp>
      <p:sp>
        <p:nvSpPr>
          <p:cNvPr id="13" name="Footer Placeholder 83">
            <a:extLst>
              <a:ext uri="{FF2B5EF4-FFF2-40B4-BE49-F238E27FC236}">
                <a16:creationId xmlns:a16="http://schemas.microsoft.com/office/drawing/2014/main" id="{04D5A9D0-7D27-6043-94AF-A609E50211B4}"/>
              </a:ext>
            </a:extLst>
          </p:cNvPr>
          <p:cNvSpPr txBox="1"/>
          <p:nvPr userDrawn="1"/>
        </p:nvSpPr>
        <p:spPr>
          <a:xfrm>
            <a:off x="451474" y="6464980"/>
            <a:ext cx="4114801" cy="138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900">
                <a:solidFill>
                  <a:srgbClr val="FFFFFF"/>
                </a:solidFill>
                <a:latin typeface="Graphik"/>
                <a:ea typeface="Graphik"/>
                <a:cs typeface="Graphik"/>
                <a:sym typeface="Graphik"/>
              </a:defRPr>
            </a:lvl1p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Copyright © 2021 </a:t>
            </a:r>
            <a:r>
              <a:rPr kumimoji="0" lang="it-IT"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Italia domani</a:t>
            </a:r>
            <a:r>
              <a:rPr kumimoji="0"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  All rights reserved.</a:t>
            </a:r>
          </a:p>
        </p:txBody>
      </p:sp>
    </p:spTree>
    <p:extLst>
      <p:ext uri="{BB962C8B-B14F-4D97-AF65-F5344CB8AC3E}">
        <p14:creationId xmlns:p14="http://schemas.microsoft.com/office/powerpoint/2010/main" val="1430425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Diapositiva titolo">
    <p:spTree>
      <p:nvGrpSpPr>
        <p:cNvPr id="1" name=""/>
        <p:cNvGrpSpPr/>
        <p:nvPr/>
      </p:nvGrpSpPr>
      <p:grpSpPr>
        <a:xfrm>
          <a:off x="0" y="0"/>
          <a:ext cx="0" cy="0"/>
          <a:chOff x="0" y="0"/>
          <a:chExt cx="0" cy="0"/>
        </a:xfrm>
      </p:grpSpPr>
      <p:pic>
        <p:nvPicPr>
          <p:cNvPr id="5" name="Immagine 4" descr="Immagine che contiene montagna, cielo, esterni, uomo&#10;&#10;Descrizione generata automaticamente">
            <a:extLst>
              <a:ext uri="{FF2B5EF4-FFF2-40B4-BE49-F238E27FC236}">
                <a16:creationId xmlns:a16="http://schemas.microsoft.com/office/drawing/2014/main" id="{60CCCDFD-DE98-4F4E-BB2D-5A559977F57D}"/>
              </a:ext>
            </a:extLst>
          </p:cNvPr>
          <p:cNvPicPr>
            <a:picLocks noChangeAspect="1"/>
          </p:cNvPicPr>
          <p:nvPr userDrawn="1"/>
        </p:nvPicPr>
        <p:blipFill>
          <a:blip r:embed="rId2"/>
          <a:stretch>
            <a:fillRect/>
          </a:stretch>
        </p:blipFill>
        <p:spPr>
          <a:xfrm>
            <a:off x="-152401" y="-57275"/>
            <a:ext cx="12406845" cy="7007719"/>
          </a:xfrm>
          <a:prstGeom prst="rect">
            <a:avLst/>
          </a:prstGeom>
        </p:spPr>
      </p:pic>
      <p:sp>
        <p:nvSpPr>
          <p:cNvPr id="6" name="Rectangle 4">
            <a:extLst>
              <a:ext uri="{FF2B5EF4-FFF2-40B4-BE49-F238E27FC236}">
                <a16:creationId xmlns:a16="http://schemas.microsoft.com/office/drawing/2014/main" id="{37420C44-0863-4F1D-B8E8-A6171A05F533}"/>
              </a:ext>
            </a:extLst>
          </p:cNvPr>
          <p:cNvSpPr/>
          <p:nvPr userDrawn="1"/>
        </p:nvSpPr>
        <p:spPr>
          <a:xfrm>
            <a:off x="-152401" y="-57275"/>
            <a:ext cx="12393466" cy="7007719"/>
          </a:xfrm>
          <a:prstGeom prst="rect">
            <a:avLst/>
          </a:prstGeom>
          <a:solidFill>
            <a:srgbClr val="476DB6">
              <a:alpha val="74902"/>
            </a:srgbClr>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spcAft>
                <a:spcPts val="300"/>
              </a:spcAft>
            </a:pPr>
            <a:endParaRPr lang="it-IT" sz="1600">
              <a:solidFill>
                <a:schemeClr val="bg1"/>
              </a:solidFill>
            </a:endParaRPr>
          </a:p>
        </p:txBody>
      </p:sp>
      <p:sp>
        <p:nvSpPr>
          <p:cNvPr id="7" name="Segnaposto testo 5">
            <a:extLst>
              <a:ext uri="{FF2B5EF4-FFF2-40B4-BE49-F238E27FC236}">
                <a16:creationId xmlns:a16="http://schemas.microsoft.com/office/drawing/2014/main" id="{BB960975-98BC-43E7-99EE-DDC6BBC6D4F3}"/>
              </a:ext>
            </a:extLst>
          </p:cNvPr>
          <p:cNvSpPr>
            <a:spLocks noGrp="1"/>
          </p:cNvSpPr>
          <p:nvPr>
            <p:ph type="body" sz="quarter" idx="10"/>
          </p:nvPr>
        </p:nvSpPr>
        <p:spPr>
          <a:xfrm>
            <a:off x="404159" y="3825087"/>
            <a:ext cx="4992687" cy="946135"/>
          </a:xfrm>
          <a:solidFill>
            <a:schemeClr val="bg2"/>
          </a:solidFill>
        </p:spPr>
        <p:txBody>
          <a:bodyPr wrap="square" lIns="360000" rtlCol="0" anchor="ctr">
            <a:noAutofit/>
          </a:bodyPr>
          <a:lstStyle>
            <a:lvl1pPr>
              <a:defRPr lang="it-IT" sz="3600" smtClean="0">
                <a:solidFill>
                  <a:schemeClr val="tx1">
                    <a:lumMod val="85000"/>
                    <a:lumOff val="15000"/>
                  </a:schemeClr>
                </a:solidFill>
                <a:ea typeface="+mn-ea"/>
              </a:defRPr>
            </a:lvl1pPr>
            <a:lvl2pPr marL="114300" indent="0">
              <a:buNone/>
              <a:defRPr lang="it-IT" sz="1800" smtClean="0">
                <a:solidFill>
                  <a:schemeClr val="tx1"/>
                </a:solidFill>
                <a:latin typeface="+mn-lt"/>
                <a:ea typeface="+mn-ea"/>
                <a:cs typeface="+mn-cs"/>
              </a:defRPr>
            </a:lvl2pPr>
            <a:lvl3pPr>
              <a:defRPr lang="it-IT" sz="1800" smtClean="0">
                <a:solidFill>
                  <a:schemeClr val="tx1"/>
                </a:solidFill>
                <a:latin typeface="+mn-lt"/>
                <a:ea typeface="+mn-ea"/>
                <a:cs typeface="+mn-cs"/>
              </a:defRPr>
            </a:lvl3pPr>
            <a:lvl4pPr>
              <a:defRPr lang="it-IT" smtClean="0">
                <a:solidFill>
                  <a:schemeClr val="tx1"/>
                </a:solidFill>
                <a:latin typeface="+mn-lt"/>
                <a:ea typeface="+mn-ea"/>
                <a:cs typeface="+mn-cs"/>
              </a:defRPr>
            </a:lvl4pPr>
            <a:lvl5pPr>
              <a:defRPr lang="it-IT">
                <a:solidFill>
                  <a:schemeClr val="tx1"/>
                </a:solidFill>
                <a:latin typeface="+mn-lt"/>
                <a:ea typeface="+mn-ea"/>
                <a:cs typeface="+mn-cs"/>
              </a:defRPr>
            </a:lvl5pPr>
          </a:lstStyle>
          <a:p>
            <a:pPr lvl="0"/>
            <a:r>
              <a:rPr lang="it-IT"/>
              <a:t>Fare clic per modifica</a:t>
            </a:r>
          </a:p>
        </p:txBody>
      </p:sp>
      <p:sp>
        <p:nvSpPr>
          <p:cNvPr id="8" name="Segnaposto testo 5">
            <a:extLst>
              <a:ext uri="{FF2B5EF4-FFF2-40B4-BE49-F238E27FC236}">
                <a16:creationId xmlns:a16="http://schemas.microsoft.com/office/drawing/2014/main" id="{04D0533A-67FD-41AB-B27C-38D259973353}"/>
              </a:ext>
            </a:extLst>
          </p:cNvPr>
          <p:cNvSpPr>
            <a:spLocks noGrp="1"/>
          </p:cNvSpPr>
          <p:nvPr>
            <p:ph type="body" sz="quarter" idx="11" hasCustomPrompt="1"/>
          </p:nvPr>
        </p:nvSpPr>
        <p:spPr>
          <a:xfrm>
            <a:off x="429297" y="4868057"/>
            <a:ext cx="2009103" cy="688952"/>
          </a:xfrm>
          <a:solidFill>
            <a:schemeClr val="bg2"/>
          </a:solidFill>
        </p:spPr>
        <p:txBody>
          <a:bodyPr wrap="square" lIns="360000" rtlCol="0" anchor="ctr">
            <a:noAutofit/>
          </a:bodyPr>
          <a:lstStyle>
            <a:lvl1pPr>
              <a:defRPr lang="it-IT" sz="3600" b="1" dirty="0" smtClean="0">
                <a:solidFill>
                  <a:schemeClr val="tx1">
                    <a:lumMod val="85000"/>
                    <a:lumOff val="15000"/>
                  </a:schemeClr>
                </a:solidFill>
                <a:ea typeface="+mn-ea"/>
              </a:defRPr>
            </a:lvl1pPr>
          </a:lstStyle>
          <a:p>
            <a:pPr lvl="0"/>
            <a:r>
              <a:rPr lang="it-IT"/>
              <a:t>FARE</a:t>
            </a:r>
          </a:p>
        </p:txBody>
      </p:sp>
    </p:spTree>
    <p:extLst>
      <p:ext uri="{BB962C8B-B14F-4D97-AF65-F5344CB8AC3E}">
        <p14:creationId xmlns:p14="http://schemas.microsoft.com/office/powerpoint/2010/main" val="4188412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p:spTree>
      <p:nvGrpSpPr>
        <p:cNvPr id="1" name=""/>
        <p:cNvGrpSpPr/>
        <p:nvPr/>
      </p:nvGrpSpPr>
      <p:grpSpPr>
        <a:xfrm>
          <a:off x="0" y="0"/>
          <a:ext cx="0" cy="0"/>
          <a:chOff x="0" y="0"/>
          <a:chExt cx="0" cy="0"/>
        </a:xfrm>
      </p:grpSpPr>
      <p:sp>
        <p:nvSpPr>
          <p:cNvPr id="21" name="Segnaposto testo 20">
            <a:extLst>
              <a:ext uri="{FF2B5EF4-FFF2-40B4-BE49-F238E27FC236}">
                <a16:creationId xmlns:a16="http://schemas.microsoft.com/office/drawing/2014/main" id="{8B727156-FEEE-A640-9610-2DF6342436D5}"/>
              </a:ext>
            </a:extLst>
          </p:cNvPr>
          <p:cNvSpPr>
            <a:spLocks noGrp="1"/>
          </p:cNvSpPr>
          <p:nvPr>
            <p:ph type="body" sz="quarter" idx="10"/>
          </p:nvPr>
        </p:nvSpPr>
        <p:spPr>
          <a:xfrm>
            <a:off x="584669" y="4022660"/>
            <a:ext cx="4100657" cy="644850"/>
          </a:xfrm>
          <a:noFill/>
        </p:spPr>
        <p:txBody>
          <a:bodyPr wrap="square" lIns="0" rtlCol="0" anchor="ctr">
            <a:noAutofit/>
          </a:bodyPr>
          <a:lstStyle>
            <a:lvl1pPr marL="0" indent="0">
              <a:buNone/>
              <a:defRPr lang="it-IT" sz="2400" b="0" dirty="0">
                <a:solidFill>
                  <a:srgbClr val="CDA73C"/>
                </a:solidFill>
                <a:latin typeface="Arial" panose="020B0604020202020204" pitchFamily="34" charset="0"/>
                <a:cs typeface="Arial" panose="020B0604020202020204" pitchFamily="34" charset="0"/>
              </a:defRPr>
            </a:lvl1pPr>
          </a:lstStyle>
          <a:p>
            <a:pPr marL="0" lvl="0"/>
            <a:r>
              <a:rPr lang="it-IT"/>
              <a:t>Fare clic per modificare gli</a:t>
            </a:r>
          </a:p>
        </p:txBody>
      </p:sp>
      <p:sp>
        <p:nvSpPr>
          <p:cNvPr id="5" name="Titolo 4">
            <a:extLst>
              <a:ext uri="{FF2B5EF4-FFF2-40B4-BE49-F238E27FC236}">
                <a16:creationId xmlns:a16="http://schemas.microsoft.com/office/drawing/2014/main" id="{6D580878-EF8E-B746-B8C9-C877BF1B67D8}"/>
              </a:ext>
            </a:extLst>
          </p:cNvPr>
          <p:cNvSpPr>
            <a:spLocks noGrp="1"/>
          </p:cNvSpPr>
          <p:nvPr>
            <p:ph type="title" hasCustomPrompt="1"/>
          </p:nvPr>
        </p:nvSpPr>
        <p:spPr>
          <a:xfrm>
            <a:off x="543402" y="2824802"/>
            <a:ext cx="9123218" cy="1200329"/>
          </a:xfrm>
        </p:spPr>
        <p:txBody>
          <a:bodyPr wrap="square">
            <a:spAutoFit/>
          </a:bodyPr>
          <a:lstStyle>
            <a:lvl1pPr>
              <a:defRPr lang="it-IT" sz="4000" b="1">
                <a:solidFill>
                  <a:schemeClr val="tx1">
                    <a:lumMod val="85000"/>
                    <a:lumOff val="15000"/>
                  </a:schemeClr>
                </a:solidFill>
                <a:latin typeface="Arial" panose="020B0604020202020204" pitchFamily="34" charset="0"/>
                <a:ea typeface="+mn-ea"/>
                <a:cs typeface="Arial" panose="020B0604020202020204" pitchFamily="34" charset="0"/>
              </a:defRPr>
            </a:lvl1pPr>
          </a:lstStyle>
          <a:p>
            <a:pPr marL="0" lvl="0"/>
            <a:r>
              <a:rPr lang="it-IT"/>
              <a:t>FARE CLIC PER MODIFICARE LO STILE DEL TITOLO DELLO SCHEMA</a:t>
            </a:r>
          </a:p>
        </p:txBody>
      </p:sp>
      <p:sp>
        <p:nvSpPr>
          <p:cNvPr id="4" name="Triangolo 3">
            <a:extLst>
              <a:ext uri="{FF2B5EF4-FFF2-40B4-BE49-F238E27FC236}">
                <a16:creationId xmlns:a16="http://schemas.microsoft.com/office/drawing/2014/main" id="{B332F31B-8B5E-4348-BFE2-218027F29EB9}"/>
              </a:ext>
            </a:extLst>
          </p:cNvPr>
          <p:cNvSpPr/>
          <p:nvPr userDrawn="1"/>
        </p:nvSpPr>
        <p:spPr>
          <a:xfrm>
            <a:off x="7368226" y="-154761"/>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CDA73C">
              <a:alpha val="9576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Triangolo 3">
            <a:extLst>
              <a:ext uri="{FF2B5EF4-FFF2-40B4-BE49-F238E27FC236}">
                <a16:creationId xmlns:a16="http://schemas.microsoft.com/office/drawing/2014/main" id="{D75E7B67-284F-BC4D-A238-BC02D3DF9B51}"/>
              </a:ext>
            </a:extLst>
          </p:cNvPr>
          <p:cNvSpPr/>
          <p:nvPr userDrawn="1"/>
        </p:nvSpPr>
        <p:spPr>
          <a:xfrm flipV="1">
            <a:off x="7516084" y="-1223913"/>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476DB6">
              <a:alpha val="9111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graphicFrame>
        <p:nvGraphicFramePr>
          <p:cNvPr id="7" name="Object 6" hidden="1">
            <a:extLst>
              <a:ext uri="{FF2B5EF4-FFF2-40B4-BE49-F238E27FC236}">
                <a16:creationId xmlns:a16="http://schemas.microsoft.com/office/drawing/2014/main" id="{33B562A0-3D6C-45D0-9E85-8A28A804D0F1}"/>
              </a:ext>
            </a:extLst>
          </p:cNvPr>
          <p:cNvGraphicFramePr>
            <a:graphicFrameLocks noChangeAspect="1"/>
          </p:cNvGraphicFramePr>
          <p:nvPr userDrawn="1">
            <p:custDataLst>
              <p:tags r:id="rId1"/>
            </p:custDataLst>
            <p:extLst>
              <p:ext uri="{D42A27DB-BD31-4B8C-83A1-F6EECF244321}">
                <p14:modId xmlns:p14="http://schemas.microsoft.com/office/powerpoint/2010/main" val="34306021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7" name="Object 6" hidden="1">
                        <a:extLst>
                          <a:ext uri="{FF2B5EF4-FFF2-40B4-BE49-F238E27FC236}">
                            <a16:creationId xmlns:a16="http://schemas.microsoft.com/office/drawing/2014/main" id="{33B562A0-3D6C-45D0-9E85-8A28A804D0F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CC42428D-965F-410A-AAB0-2F4E028AF079}"/>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3600" b="0" i="0" baseline="0">
              <a:solidFill>
                <a:schemeClr val="bg1"/>
              </a:solidFill>
              <a:latin typeface="Tahoma" panose="020B0604030504040204" pitchFamily="34" charset="0"/>
              <a:ea typeface="Tahoma" panose="020B0604030504040204" pitchFamily="34" charset="0"/>
              <a:cs typeface="Tahoma" panose="020B0604030504040204" pitchFamily="34" charset="0"/>
              <a:sym typeface="Tahoma" panose="020B0604030504040204" pitchFamily="34" charset="0"/>
            </a:endParaRPr>
          </a:p>
        </p:txBody>
      </p:sp>
      <p:sp>
        <p:nvSpPr>
          <p:cNvPr id="19" name="Triangolo 3">
            <a:extLst>
              <a:ext uri="{FF2B5EF4-FFF2-40B4-BE49-F238E27FC236}">
                <a16:creationId xmlns:a16="http://schemas.microsoft.com/office/drawing/2014/main" id="{16160AA9-8282-DA4C-909B-F790731EAD07}"/>
              </a:ext>
            </a:extLst>
          </p:cNvPr>
          <p:cNvSpPr/>
          <p:nvPr userDrawn="1"/>
        </p:nvSpPr>
        <p:spPr>
          <a:xfrm rot="5400000" flipH="1" flipV="1">
            <a:off x="-2335059" y="-3246135"/>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0A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spTree>
    <p:extLst>
      <p:ext uri="{BB962C8B-B14F-4D97-AF65-F5344CB8AC3E}">
        <p14:creationId xmlns:p14="http://schemas.microsoft.com/office/powerpoint/2010/main" val="2884403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p:spTree>
      <p:nvGrpSpPr>
        <p:cNvPr id="1" name=""/>
        <p:cNvGrpSpPr/>
        <p:nvPr/>
      </p:nvGrpSpPr>
      <p:grpSpPr>
        <a:xfrm>
          <a:off x="0" y="0"/>
          <a:ext cx="0" cy="0"/>
          <a:chOff x="0" y="0"/>
          <a:chExt cx="0" cy="0"/>
        </a:xfrm>
      </p:grpSpPr>
      <p:sp>
        <p:nvSpPr>
          <p:cNvPr id="23" name="Triangolo 3">
            <a:extLst>
              <a:ext uri="{FF2B5EF4-FFF2-40B4-BE49-F238E27FC236}">
                <a16:creationId xmlns:a16="http://schemas.microsoft.com/office/drawing/2014/main" id="{4A1D4B6D-5583-6946-B8B0-562BF5E76E7B}"/>
              </a:ext>
            </a:extLst>
          </p:cNvPr>
          <p:cNvSpPr/>
          <p:nvPr userDrawn="1"/>
        </p:nvSpPr>
        <p:spPr>
          <a:xfrm rot="20210384">
            <a:off x="-2607017" y="4722820"/>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CDA73C">
              <a:alpha val="9576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Segnaposto testo 20">
            <a:extLst>
              <a:ext uri="{FF2B5EF4-FFF2-40B4-BE49-F238E27FC236}">
                <a16:creationId xmlns:a16="http://schemas.microsoft.com/office/drawing/2014/main" id="{8B727156-FEEE-A640-9610-2DF6342436D5}"/>
              </a:ext>
            </a:extLst>
          </p:cNvPr>
          <p:cNvSpPr>
            <a:spLocks noGrp="1"/>
          </p:cNvSpPr>
          <p:nvPr>
            <p:ph type="body" sz="quarter" idx="10"/>
          </p:nvPr>
        </p:nvSpPr>
        <p:spPr>
          <a:xfrm>
            <a:off x="584669" y="2179952"/>
            <a:ext cx="4100657" cy="644850"/>
          </a:xfrm>
          <a:noFill/>
        </p:spPr>
        <p:txBody>
          <a:bodyPr wrap="square" lIns="0" rtlCol="0" anchor="ctr">
            <a:noAutofit/>
          </a:bodyPr>
          <a:lstStyle>
            <a:lvl1pPr marL="0" indent="0">
              <a:buNone/>
              <a:defRPr lang="it-IT" sz="2400" b="0" dirty="0">
                <a:solidFill>
                  <a:srgbClr val="CDA73C"/>
                </a:solidFill>
                <a:latin typeface="Arial" panose="020B0604020202020204" pitchFamily="34" charset="0"/>
                <a:cs typeface="Arial" panose="020B0604020202020204" pitchFamily="34" charset="0"/>
              </a:defRPr>
            </a:lvl1pPr>
          </a:lstStyle>
          <a:p>
            <a:pPr marL="0" lvl="0"/>
            <a:r>
              <a:rPr lang="it-IT"/>
              <a:t>Fare clic per modificare gli</a:t>
            </a:r>
          </a:p>
        </p:txBody>
      </p:sp>
      <p:sp>
        <p:nvSpPr>
          <p:cNvPr id="5" name="Titolo 4">
            <a:extLst>
              <a:ext uri="{FF2B5EF4-FFF2-40B4-BE49-F238E27FC236}">
                <a16:creationId xmlns:a16="http://schemas.microsoft.com/office/drawing/2014/main" id="{6D580878-EF8E-B746-B8C9-C877BF1B67D8}"/>
              </a:ext>
            </a:extLst>
          </p:cNvPr>
          <p:cNvSpPr>
            <a:spLocks noGrp="1"/>
          </p:cNvSpPr>
          <p:nvPr>
            <p:ph type="title" hasCustomPrompt="1"/>
          </p:nvPr>
        </p:nvSpPr>
        <p:spPr>
          <a:xfrm>
            <a:off x="584669" y="2928067"/>
            <a:ext cx="9123218" cy="1200329"/>
          </a:xfrm>
        </p:spPr>
        <p:txBody>
          <a:bodyPr wrap="square">
            <a:spAutoFit/>
          </a:bodyPr>
          <a:lstStyle>
            <a:lvl1pPr>
              <a:defRPr lang="it-IT" sz="4000" b="1">
                <a:solidFill>
                  <a:schemeClr val="tx1">
                    <a:lumMod val="85000"/>
                    <a:lumOff val="15000"/>
                  </a:schemeClr>
                </a:solidFill>
                <a:latin typeface="Arial" panose="020B0604020202020204" pitchFamily="34" charset="0"/>
                <a:ea typeface="+mn-ea"/>
                <a:cs typeface="Arial" panose="020B0604020202020204" pitchFamily="34" charset="0"/>
              </a:defRPr>
            </a:lvl1pPr>
          </a:lstStyle>
          <a:p>
            <a:pPr marL="0" lvl="0"/>
            <a:r>
              <a:rPr lang="it-IT"/>
              <a:t>FARE CLIC PER MODIFICARE LO STILE DEL TITOLO DELLO SCHEMA</a:t>
            </a:r>
          </a:p>
        </p:txBody>
      </p:sp>
      <p:sp>
        <p:nvSpPr>
          <p:cNvPr id="4" name="Triangolo 3">
            <a:extLst>
              <a:ext uri="{FF2B5EF4-FFF2-40B4-BE49-F238E27FC236}">
                <a16:creationId xmlns:a16="http://schemas.microsoft.com/office/drawing/2014/main" id="{B332F31B-8B5E-4348-BFE2-218027F29EB9}"/>
              </a:ext>
            </a:extLst>
          </p:cNvPr>
          <p:cNvSpPr/>
          <p:nvPr userDrawn="1"/>
        </p:nvSpPr>
        <p:spPr>
          <a:xfrm rot="20210384">
            <a:off x="8111317" y="-2604198"/>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CDA73C">
              <a:alpha val="9576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Triangolo 3">
            <a:extLst>
              <a:ext uri="{FF2B5EF4-FFF2-40B4-BE49-F238E27FC236}">
                <a16:creationId xmlns:a16="http://schemas.microsoft.com/office/drawing/2014/main" id="{D75E7B67-284F-BC4D-A238-BC02D3DF9B51}"/>
              </a:ext>
            </a:extLst>
          </p:cNvPr>
          <p:cNvSpPr/>
          <p:nvPr userDrawn="1"/>
        </p:nvSpPr>
        <p:spPr>
          <a:xfrm rot="4332893" flipV="1">
            <a:off x="3413993" y="3487389"/>
            <a:ext cx="3464570" cy="5706350"/>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476DB6">
              <a:alpha val="9111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graphicFrame>
        <p:nvGraphicFramePr>
          <p:cNvPr id="7" name="Object 6" hidden="1">
            <a:extLst>
              <a:ext uri="{FF2B5EF4-FFF2-40B4-BE49-F238E27FC236}">
                <a16:creationId xmlns:a16="http://schemas.microsoft.com/office/drawing/2014/main" id="{33B562A0-3D6C-45D0-9E85-8A28A804D0F1}"/>
              </a:ext>
            </a:extLst>
          </p:cNvPr>
          <p:cNvGraphicFramePr>
            <a:graphicFrameLocks noChangeAspect="1"/>
          </p:cNvGraphicFramePr>
          <p:nvPr userDrawn="1">
            <p:custDataLst>
              <p:tags r:id="rId1"/>
            </p:custDataLst>
            <p:extLst>
              <p:ext uri="{D42A27DB-BD31-4B8C-83A1-F6EECF244321}">
                <p14:modId xmlns:p14="http://schemas.microsoft.com/office/powerpoint/2010/main" val="3907282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7" name="Object 6" hidden="1">
                        <a:extLst>
                          <a:ext uri="{FF2B5EF4-FFF2-40B4-BE49-F238E27FC236}">
                            <a16:creationId xmlns:a16="http://schemas.microsoft.com/office/drawing/2014/main" id="{33B562A0-3D6C-45D0-9E85-8A28A804D0F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CC42428D-965F-410A-AAB0-2F4E028AF079}"/>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3600" b="0" i="0" baseline="0">
              <a:solidFill>
                <a:schemeClr val="bg1"/>
              </a:solidFill>
              <a:latin typeface="Tahoma" panose="020B0604030504040204" pitchFamily="34" charset="0"/>
              <a:ea typeface="Tahoma" panose="020B0604030504040204" pitchFamily="34" charset="0"/>
              <a:cs typeface="Tahoma" panose="020B0604030504040204" pitchFamily="34" charset="0"/>
              <a:sym typeface="Tahoma" panose="020B0604030504040204" pitchFamily="34" charset="0"/>
            </a:endParaRPr>
          </a:p>
        </p:txBody>
      </p:sp>
      <p:sp>
        <p:nvSpPr>
          <p:cNvPr id="19" name="Triangolo 3">
            <a:extLst>
              <a:ext uri="{FF2B5EF4-FFF2-40B4-BE49-F238E27FC236}">
                <a16:creationId xmlns:a16="http://schemas.microsoft.com/office/drawing/2014/main" id="{16160AA9-8282-DA4C-909B-F790731EAD07}"/>
              </a:ext>
            </a:extLst>
          </p:cNvPr>
          <p:cNvSpPr/>
          <p:nvPr userDrawn="1"/>
        </p:nvSpPr>
        <p:spPr>
          <a:xfrm rot="16200000" flipH="1">
            <a:off x="-340004" y="1272111"/>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0A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spTree>
    <p:extLst>
      <p:ext uri="{BB962C8B-B14F-4D97-AF65-F5344CB8AC3E}">
        <p14:creationId xmlns:p14="http://schemas.microsoft.com/office/powerpoint/2010/main" val="99594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049D5-C1E7-4BC4-84B3-1E244498F54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505F5E4-C4C2-4C84-AC04-9C1B42385B2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4178666-278E-4DFF-80B0-A65743A8DD83}"/>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2C3A5893-FEAC-4582-8A17-01334CD58435}"/>
              </a:ext>
            </a:extLst>
          </p:cNvPr>
          <p:cNvSpPr>
            <a:spLocks noGrp="1"/>
          </p:cNvSpPr>
          <p:nvPr>
            <p:ph type="ftr" sz="quarter" idx="11"/>
          </p:nvPr>
        </p:nvSpPr>
        <p:spPr/>
        <p:txBody>
          <a:bodyPr/>
          <a:lstStyle/>
          <a:p>
            <a:r>
              <a:rPr lang="it-IT"/>
              <a:t>Ottobre 2022</a:t>
            </a:r>
          </a:p>
        </p:txBody>
      </p:sp>
      <p:sp>
        <p:nvSpPr>
          <p:cNvPr id="6" name="Segnaposto numero diapositiva 5">
            <a:extLst>
              <a:ext uri="{FF2B5EF4-FFF2-40B4-BE49-F238E27FC236}">
                <a16:creationId xmlns:a16="http://schemas.microsoft.com/office/drawing/2014/main" id="{0E521E86-555A-4438-8EDD-D89A78CA28B1}"/>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203274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2A2B49-8D16-4224-A58E-81F24A105AB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641B642-C973-497D-B6F9-88CFE4CF91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9667745-DB30-47CC-8A2F-99411A39BD36}"/>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215D7676-CA6C-4840-A9D9-14924643DEDA}"/>
              </a:ext>
            </a:extLst>
          </p:cNvPr>
          <p:cNvSpPr>
            <a:spLocks noGrp="1"/>
          </p:cNvSpPr>
          <p:nvPr>
            <p:ph type="ftr" sz="quarter" idx="11"/>
          </p:nvPr>
        </p:nvSpPr>
        <p:spPr/>
        <p:txBody>
          <a:bodyPr/>
          <a:lstStyle/>
          <a:p>
            <a:r>
              <a:rPr lang="it-IT"/>
              <a:t>Ottobre 2022</a:t>
            </a:r>
          </a:p>
        </p:txBody>
      </p:sp>
      <p:sp>
        <p:nvSpPr>
          <p:cNvPr id="6" name="Segnaposto numero diapositiva 5">
            <a:extLst>
              <a:ext uri="{FF2B5EF4-FFF2-40B4-BE49-F238E27FC236}">
                <a16:creationId xmlns:a16="http://schemas.microsoft.com/office/drawing/2014/main" id="{CF98639A-048B-41A9-8B26-E3D87FDACDD3}"/>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1427374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3BF1D3-4B00-46CE-A30F-032403FB5A7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1852CB7-C9B4-492E-9E38-35EBB714A1F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4166FE8-5D46-4629-9CC1-2BA5C73D799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DF02304-C1D9-44CA-96BF-24B118B35CDF}"/>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6A8F19D9-7276-4544-A188-12069FD8A1B9}"/>
              </a:ext>
            </a:extLst>
          </p:cNvPr>
          <p:cNvSpPr>
            <a:spLocks noGrp="1"/>
          </p:cNvSpPr>
          <p:nvPr>
            <p:ph type="ftr" sz="quarter" idx="11"/>
          </p:nvPr>
        </p:nvSpPr>
        <p:spPr/>
        <p:txBody>
          <a:bodyPr/>
          <a:lstStyle/>
          <a:p>
            <a:r>
              <a:rPr lang="it-IT"/>
              <a:t>Ottobre 2022</a:t>
            </a:r>
          </a:p>
        </p:txBody>
      </p:sp>
      <p:sp>
        <p:nvSpPr>
          <p:cNvPr id="7" name="Segnaposto numero diapositiva 6">
            <a:extLst>
              <a:ext uri="{FF2B5EF4-FFF2-40B4-BE49-F238E27FC236}">
                <a16:creationId xmlns:a16="http://schemas.microsoft.com/office/drawing/2014/main" id="{4AC56434-CA47-49DE-9C8E-1FF6116C7A79}"/>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133705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5BB4F-2BB0-41FA-9312-6E20C5920A9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AE4F580-FDC1-41EE-BB89-265FEA33CA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B1D7F5E-32DB-42B2-8E2B-CD0987E9A76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E8E0F52-B50B-49A8-A65F-FE49CD1300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B488860-C664-430B-8F28-7CEDDF0D71B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F3E359A-9278-4142-B928-6CF85162662B}"/>
              </a:ext>
            </a:extLst>
          </p:cNvPr>
          <p:cNvSpPr>
            <a:spLocks noGrp="1"/>
          </p:cNvSpPr>
          <p:nvPr>
            <p:ph type="dt" sz="half" idx="10"/>
          </p:nvPr>
        </p:nvSpPr>
        <p:spPr/>
        <p:txBody>
          <a:bodyPr/>
          <a:lstStyle/>
          <a:p>
            <a:endParaRPr lang="it-IT"/>
          </a:p>
        </p:txBody>
      </p:sp>
      <p:sp>
        <p:nvSpPr>
          <p:cNvPr id="8" name="Segnaposto piè di pagina 7">
            <a:extLst>
              <a:ext uri="{FF2B5EF4-FFF2-40B4-BE49-F238E27FC236}">
                <a16:creationId xmlns:a16="http://schemas.microsoft.com/office/drawing/2014/main" id="{2EC90B34-8B90-46A6-A507-52376491B660}"/>
              </a:ext>
            </a:extLst>
          </p:cNvPr>
          <p:cNvSpPr>
            <a:spLocks noGrp="1"/>
          </p:cNvSpPr>
          <p:nvPr>
            <p:ph type="ftr" sz="quarter" idx="11"/>
          </p:nvPr>
        </p:nvSpPr>
        <p:spPr/>
        <p:txBody>
          <a:bodyPr/>
          <a:lstStyle/>
          <a:p>
            <a:r>
              <a:rPr lang="it-IT"/>
              <a:t>Ottobre 2022</a:t>
            </a:r>
          </a:p>
        </p:txBody>
      </p:sp>
      <p:sp>
        <p:nvSpPr>
          <p:cNvPr id="9" name="Segnaposto numero diapositiva 8">
            <a:extLst>
              <a:ext uri="{FF2B5EF4-FFF2-40B4-BE49-F238E27FC236}">
                <a16:creationId xmlns:a16="http://schemas.microsoft.com/office/drawing/2014/main" id="{88261C11-96E7-45C8-B13C-8E7D58441F7C}"/>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50709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9E088E-35C8-47F6-909F-2BB92F86F27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40BC6C1-D850-4BB5-BF6C-73A48AAA82DE}"/>
              </a:ext>
            </a:extLst>
          </p:cNvPr>
          <p:cNvSpPr>
            <a:spLocks noGrp="1"/>
          </p:cNvSpPr>
          <p:nvPr>
            <p:ph type="dt" sz="half" idx="10"/>
          </p:nvPr>
        </p:nvSpPr>
        <p:spPr/>
        <p:txBody>
          <a:bodyPr/>
          <a:lstStyle/>
          <a:p>
            <a:endParaRPr lang="it-IT"/>
          </a:p>
        </p:txBody>
      </p:sp>
      <p:sp>
        <p:nvSpPr>
          <p:cNvPr id="4" name="Segnaposto piè di pagina 3">
            <a:extLst>
              <a:ext uri="{FF2B5EF4-FFF2-40B4-BE49-F238E27FC236}">
                <a16:creationId xmlns:a16="http://schemas.microsoft.com/office/drawing/2014/main" id="{1589DBF0-A10A-42A5-A615-438569A24B1A}"/>
              </a:ext>
            </a:extLst>
          </p:cNvPr>
          <p:cNvSpPr>
            <a:spLocks noGrp="1"/>
          </p:cNvSpPr>
          <p:nvPr>
            <p:ph type="ftr" sz="quarter" idx="11"/>
          </p:nvPr>
        </p:nvSpPr>
        <p:spPr/>
        <p:txBody>
          <a:bodyPr/>
          <a:lstStyle/>
          <a:p>
            <a:r>
              <a:rPr lang="it-IT"/>
              <a:t>Ottobre 2022</a:t>
            </a:r>
          </a:p>
        </p:txBody>
      </p:sp>
      <p:sp>
        <p:nvSpPr>
          <p:cNvPr id="5" name="Segnaposto numero diapositiva 4">
            <a:extLst>
              <a:ext uri="{FF2B5EF4-FFF2-40B4-BE49-F238E27FC236}">
                <a16:creationId xmlns:a16="http://schemas.microsoft.com/office/drawing/2014/main" id="{07FC13C5-A156-42F2-8C39-7C196E6A1842}"/>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405352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70886BA-6151-468A-8F0C-3269F2962D64}"/>
              </a:ext>
            </a:extLst>
          </p:cNvPr>
          <p:cNvSpPr>
            <a:spLocks noGrp="1"/>
          </p:cNvSpPr>
          <p:nvPr>
            <p:ph type="dt" sz="half" idx="10"/>
          </p:nvPr>
        </p:nvSpPr>
        <p:spPr/>
        <p:txBody>
          <a:bodyPr/>
          <a:lstStyle/>
          <a:p>
            <a:endParaRPr lang="it-IT"/>
          </a:p>
        </p:txBody>
      </p:sp>
      <p:sp>
        <p:nvSpPr>
          <p:cNvPr id="3" name="Segnaposto piè di pagina 2">
            <a:extLst>
              <a:ext uri="{FF2B5EF4-FFF2-40B4-BE49-F238E27FC236}">
                <a16:creationId xmlns:a16="http://schemas.microsoft.com/office/drawing/2014/main" id="{1BA1DB71-2FAE-4A26-B7BA-5167FD0BCED0}"/>
              </a:ext>
            </a:extLst>
          </p:cNvPr>
          <p:cNvSpPr>
            <a:spLocks noGrp="1"/>
          </p:cNvSpPr>
          <p:nvPr>
            <p:ph type="ftr" sz="quarter" idx="11"/>
          </p:nvPr>
        </p:nvSpPr>
        <p:spPr/>
        <p:txBody>
          <a:bodyPr/>
          <a:lstStyle/>
          <a:p>
            <a:r>
              <a:rPr lang="it-IT"/>
              <a:t>Ottobre 2022</a:t>
            </a:r>
          </a:p>
        </p:txBody>
      </p:sp>
      <p:sp>
        <p:nvSpPr>
          <p:cNvPr id="4" name="Segnaposto numero diapositiva 3">
            <a:extLst>
              <a:ext uri="{FF2B5EF4-FFF2-40B4-BE49-F238E27FC236}">
                <a16:creationId xmlns:a16="http://schemas.microsoft.com/office/drawing/2014/main" id="{3C6B8499-1C4D-42A8-8A60-B9D62CC22DAB}"/>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390224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E6CD2-9E9D-44C4-BF42-D37B92FF307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FFB3BBC-32FF-49E4-8F36-8ABB0681A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5D9F52B-0860-4A98-8310-F1C76CA3A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12C857-6611-486B-86F4-910A23E664F4}"/>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ED2203D4-4888-435B-BA64-304F2D2D2968}"/>
              </a:ext>
            </a:extLst>
          </p:cNvPr>
          <p:cNvSpPr>
            <a:spLocks noGrp="1"/>
          </p:cNvSpPr>
          <p:nvPr>
            <p:ph type="ftr" sz="quarter" idx="11"/>
          </p:nvPr>
        </p:nvSpPr>
        <p:spPr/>
        <p:txBody>
          <a:bodyPr/>
          <a:lstStyle/>
          <a:p>
            <a:r>
              <a:rPr lang="it-IT"/>
              <a:t>Ottobre 2022</a:t>
            </a:r>
          </a:p>
        </p:txBody>
      </p:sp>
      <p:sp>
        <p:nvSpPr>
          <p:cNvPr id="7" name="Segnaposto numero diapositiva 6">
            <a:extLst>
              <a:ext uri="{FF2B5EF4-FFF2-40B4-BE49-F238E27FC236}">
                <a16:creationId xmlns:a16="http://schemas.microsoft.com/office/drawing/2014/main" id="{63C5E609-78A3-4BAE-AF9F-8448D5271500}"/>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238750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DF0387-9233-469F-BD08-E9FC8EA9885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FE8F39F-CE27-4A2C-9E59-9E282E0698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45467AA-5FEB-4F08-8B03-78927E0CE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30DD191-97D3-4A1F-A999-0A3AD9BA4910}"/>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9D9C691C-1A3B-4A3B-94E0-87CB5854C04B}"/>
              </a:ext>
            </a:extLst>
          </p:cNvPr>
          <p:cNvSpPr>
            <a:spLocks noGrp="1"/>
          </p:cNvSpPr>
          <p:nvPr>
            <p:ph type="ftr" sz="quarter" idx="11"/>
          </p:nvPr>
        </p:nvSpPr>
        <p:spPr/>
        <p:txBody>
          <a:bodyPr/>
          <a:lstStyle/>
          <a:p>
            <a:r>
              <a:rPr lang="it-IT"/>
              <a:t>Ottobre 2022</a:t>
            </a:r>
          </a:p>
        </p:txBody>
      </p:sp>
      <p:sp>
        <p:nvSpPr>
          <p:cNvPr id="7" name="Segnaposto numero diapositiva 6">
            <a:extLst>
              <a:ext uri="{FF2B5EF4-FFF2-40B4-BE49-F238E27FC236}">
                <a16:creationId xmlns:a16="http://schemas.microsoft.com/office/drawing/2014/main" id="{CDC6A753-ED58-4F73-8BF0-CA05ADF3A092}"/>
              </a:ext>
            </a:extLst>
          </p:cNvPr>
          <p:cNvSpPr>
            <a:spLocks noGrp="1"/>
          </p:cNvSpPr>
          <p:nvPr>
            <p:ph type="sldNum" sz="quarter" idx="12"/>
          </p:nvPr>
        </p:nvSpPr>
        <p:spPr/>
        <p:txBody>
          <a:bodyPr/>
          <a:lstStyle/>
          <a:p>
            <a:fld id="{150338C2-5621-4848-A8D0-CEBC00B87D03}" type="slidenum">
              <a:rPr lang="it-IT" smtClean="0"/>
              <a:t>‹N›</a:t>
            </a:fld>
            <a:endParaRPr lang="it-IT"/>
          </a:p>
        </p:txBody>
      </p:sp>
    </p:spTree>
    <p:extLst>
      <p:ext uri="{BB962C8B-B14F-4D97-AF65-F5344CB8AC3E}">
        <p14:creationId xmlns:p14="http://schemas.microsoft.com/office/powerpoint/2010/main" val="192072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A7C58D0-7A5A-4965-BB0E-F5FF1CDE60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BF03DCE-1C7C-4905-9159-AC237B540F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470F5C8-1EB7-426C-95FC-564A35B6AC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a:extLst>
              <a:ext uri="{FF2B5EF4-FFF2-40B4-BE49-F238E27FC236}">
                <a16:creationId xmlns:a16="http://schemas.microsoft.com/office/drawing/2014/main" id="{D260191D-7E77-467E-BFFC-4B0A27A278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Ottobre 2022</a:t>
            </a:r>
          </a:p>
        </p:txBody>
      </p:sp>
      <p:sp>
        <p:nvSpPr>
          <p:cNvPr id="6" name="Segnaposto numero diapositiva 5">
            <a:extLst>
              <a:ext uri="{FF2B5EF4-FFF2-40B4-BE49-F238E27FC236}">
                <a16:creationId xmlns:a16="http://schemas.microsoft.com/office/drawing/2014/main" id="{B55B3E38-433D-4FF0-8F12-2A06AD7E6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338C2-5621-4848-A8D0-CEBC00B87D03}" type="slidenum">
              <a:rPr lang="it-IT" smtClean="0"/>
              <a:t>‹N›</a:t>
            </a:fld>
            <a:endParaRPr lang="it-IT"/>
          </a:p>
        </p:txBody>
      </p:sp>
    </p:spTree>
    <p:extLst>
      <p:ext uri="{BB962C8B-B14F-4D97-AF65-F5344CB8AC3E}">
        <p14:creationId xmlns:p14="http://schemas.microsoft.com/office/powerpoint/2010/main" val="3377707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7016CB3-B9AA-7A4A-A607-67CD2D2C10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D51F40F-55DE-8F46-B60A-0E235D582F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7" name="Segnaposto numero diapositiva 5">
            <a:extLst>
              <a:ext uri="{FF2B5EF4-FFF2-40B4-BE49-F238E27FC236}">
                <a16:creationId xmlns:a16="http://schemas.microsoft.com/office/drawing/2014/main" id="{CC11CACA-3D43-6842-94A5-90E1FE5ACAA5}"/>
              </a:ext>
            </a:extLst>
          </p:cNvPr>
          <p:cNvSpPr txBox="1">
            <a:spLocks/>
          </p:cNvSpPr>
          <p:nvPr userDrawn="1"/>
        </p:nvSpPr>
        <p:spPr>
          <a:xfrm>
            <a:off x="11589431" y="6251958"/>
            <a:ext cx="360000" cy="364395"/>
          </a:xfrm>
          <a:prstGeom prst="rect">
            <a:avLst/>
          </a:prstGeom>
          <a:solidFill>
            <a:srgbClr val="0A2643"/>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it-IT"/>
            </a:defPPr>
            <a:lvl1pPr marL="0" algn="l" defTabSz="914400" rtl="0" eaLnBrk="1" latinLnBrk="0" hangingPunct="1">
              <a:defRPr lang="it-IT" sz="1000" b="1" kern="1200" smtClean="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04A3629D-14CA-1049-B39F-B4DCB224B636}" type="slidenum">
              <a:rPr kumimoji="0" lang="it-IT"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it-IT" sz="1000" b="1"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5" name="CasellaDiTesto 4"/>
          <p:cNvSpPr txBox="1"/>
          <p:nvPr userDrawn="1"/>
        </p:nvSpPr>
        <p:spPr>
          <a:xfrm>
            <a:off x="10007306" y="6440158"/>
            <a:ext cx="1762125" cy="25391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050" b="0" i="0" u="none" strike="noStrike" kern="0" cap="none" spc="0" normalizeH="0" baseline="0" noProof="0">
                <a:ln>
                  <a:noFill/>
                </a:ln>
                <a:solidFill>
                  <a:srgbClr val="FFFFFF">
                    <a:lumMod val="75000"/>
                  </a:srgbClr>
                </a:solidFill>
                <a:effectLst/>
                <a:uLnTx/>
                <a:uFillTx/>
              </a:rPr>
              <a:t>PMST2021920STLM03</a:t>
            </a:r>
          </a:p>
        </p:txBody>
      </p:sp>
    </p:spTree>
    <p:extLst>
      <p:ext uri="{BB962C8B-B14F-4D97-AF65-F5344CB8AC3E}">
        <p14:creationId xmlns:p14="http://schemas.microsoft.com/office/powerpoint/2010/main" val="245598774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rtale231.com/obbligo-per-gli-enti-no-profit-affidatari-di-servizi-sociali-di-dotarsi-del-modello-231/"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Rimodulazioni%20PE/All.1_Rimodulazione_Piano%20delle%20attivita%20e%20dei%20costi_PE%20(1).xlsx" TargetMode="External"/><Relationship Id="rId7" Type="http://schemas.openxmlformats.org/officeDocument/2006/relationships/image" Target="../media/image8.png"/><Relationship Id="rId2" Type="http://schemas.openxmlformats.org/officeDocument/2006/relationships/hyperlink" Target="Allegati_Format%20rimodulazioni/All.1_Rimodulazione_Piano%20delle%20attivita%20e%20dei%20costi_P_caso%202.xlsx"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Rimodulazioni%20PE/All.1_Rimodulazione_Piano%20delle%20attivita%20e%20dei%20costi_PE%20(1).xlsx" TargetMode="External"/><Relationship Id="rId7" Type="http://schemas.openxmlformats.org/officeDocument/2006/relationships/image" Target="../media/image9.png"/><Relationship Id="rId2" Type="http://schemas.openxmlformats.org/officeDocument/2006/relationships/hyperlink" Target="Allegati_Format%20rimodulazioni/All.1_Rimodulazione_Piano%20delle%20attivita%20e%20dei%20costi_P_caso%201.xlsx"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hyperlink" Target="Rimodulazioni%20PE/All.1_Rimodulazione_Piano%20delle%20attivita%20e%20dei%20costi_PE%20(1).xlsx" TargetMode="External"/><Relationship Id="rId7" Type="http://schemas.openxmlformats.org/officeDocument/2006/relationships/image" Target="../media/image11.png"/><Relationship Id="rId2" Type="http://schemas.openxmlformats.org/officeDocument/2006/relationships/hyperlink" Target="Allegati_Format%20rimodulazioni/All.1_Rimodulazione_Piano%20delle%20attivita%20e%20dei%20costi_P_caso%201.xlsx"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Rimodulazioni%20PE/All.1_Rimodulazione_Piano%20delle%20attivita%20e%20dei%20costi_PE%20(1).xlsx" TargetMode="Externa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4.jpe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hyperlink" Target="https://www.portale231.com/obbligo-per-gli-enti-no-profit-affidatari-di-servizi-sociali-di-dotarsi-del-modello-231/"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portale231.com/obbligo-per-gli-enti-no-profit-affidatari-di-servizi-sociali-di-dotarsi-del-modello-231/"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s://www.portale231.com/obbligo-per-gli-enti-no-profit-affidatari-di-servizi-sociali-di-dotarsi-del-modello-231/"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Rimodulazioni%20PE/All.1_Rimodulazione_Piano%20delle%20attivita%20e%20dei%20costi_PE%20(1).xlsx" TargetMode="External"/><Relationship Id="rId7" Type="http://schemas.openxmlformats.org/officeDocument/2006/relationships/image" Target="../media/image8.png"/><Relationship Id="rId2" Type="http://schemas.openxmlformats.org/officeDocument/2006/relationships/hyperlink" Target="Allegati_Format%20rimodulazioni/All.1_Rimodulazione_Piano%20delle%20attivita%20e%20dei%20costi_P_caso%201.xlsx"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Rimodulazioni%20PE/All.1_Rimodulazione_Piano%20delle%20attivita%20e%20dei%20costi_PE%20(1).xlsx" TargetMode="External"/><Relationship Id="rId7" Type="http://schemas.openxmlformats.org/officeDocument/2006/relationships/image" Target="../media/image8.png"/><Relationship Id="rId2" Type="http://schemas.openxmlformats.org/officeDocument/2006/relationships/hyperlink" Target="Allegati_Format%20rimodulazioni/All.1_Rimodulazione_Piano%20delle%20attivita%20e%20dei%20costi_P_caso%202.xlsx"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Rimodulazioni%20PE/All.1_Rimodulazione_Piano%20delle%20attivita%20e%20dei%20costi_PE%20(1).xlsx" TargetMode="External"/><Relationship Id="rId7" Type="http://schemas.openxmlformats.org/officeDocument/2006/relationships/image" Target="../media/image8.png"/><Relationship Id="rId2" Type="http://schemas.openxmlformats.org/officeDocument/2006/relationships/hyperlink" Target="Allegati_Format%20rimodulazioni/All.1_Rimodulazione_Piano%20delle%20attivita%20e%20dei%20costi_P_caso%202.xlsx"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45A21C23-3135-4BEC-9939-589CF30EFAE2}"/>
              </a:ext>
            </a:extLst>
          </p:cNvPr>
          <p:cNvSpPr/>
          <p:nvPr/>
        </p:nvSpPr>
        <p:spPr>
          <a:xfrm rot="10800000">
            <a:off x="7257887" y="-138314"/>
            <a:ext cx="5114860" cy="7168149"/>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03FCE4C1-F466-4C66-9E59-0FB29130AAD4}"/>
              </a:ext>
            </a:extLst>
          </p:cNvPr>
          <p:cNvSpPr/>
          <p:nvPr/>
        </p:nvSpPr>
        <p:spPr>
          <a:xfrm rot="16200000">
            <a:off x="6451772" y="1108860"/>
            <a:ext cx="6946085" cy="4895865"/>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Titolo 3">
            <a:extLst>
              <a:ext uri="{FF2B5EF4-FFF2-40B4-BE49-F238E27FC236}">
                <a16:creationId xmlns:a16="http://schemas.microsoft.com/office/drawing/2014/main" id="{46D0B07E-3104-45DB-B68E-95F709507B94}"/>
              </a:ext>
            </a:extLst>
          </p:cNvPr>
          <p:cNvSpPr>
            <a:spLocks noGrp="1"/>
          </p:cNvSpPr>
          <p:nvPr>
            <p:ph type="ctrTitle"/>
          </p:nvPr>
        </p:nvSpPr>
        <p:spPr>
          <a:xfrm>
            <a:off x="878239" y="2296996"/>
            <a:ext cx="6702884" cy="542925"/>
          </a:xfrm>
        </p:spPr>
        <p:txBody>
          <a:bodyPr>
            <a:noAutofit/>
          </a:bodyPr>
          <a:lstStyle/>
          <a:p>
            <a:r>
              <a:rPr lang="it-IT" sz="4000" b="1" dirty="0">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Webinar 18 Febbraio 2025</a:t>
            </a:r>
            <a:br>
              <a:rPr lang="it-IT" sz="4000" b="1" dirty="0">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it-IT" sz="4000" dirty="0">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Rimodulazioni progettuali</a:t>
            </a:r>
          </a:p>
        </p:txBody>
      </p:sp>
      <p:sp>
        <p:nvSpPr>
          <p:cNvPr id="11" name="Segnaposto numero diapositiva 10">
            <a:extLst>
              <a:ext uri="{FF2B5EF4-FFF2-40B4-BE49-F238E27FC236}">
                <a16:creationId xmlns:a16="http://schemas.microsoft.com/office/drawing/2014/main" id="{16215666-A8F8-44A8-9304-1BD5DBE3BA2A}"/>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a:t>
            </a:fld>
            <a:endParaRPr lang="it-IT" sz="900" b="1">
              <a:solidFill>
                <a:schemeClr val="tx1"/>
              </a:solidFill>
            </a:endParaRPr>
          </a:p>
        </p:txBody>
      </p:sp>
      <p:sp>
        <p:nvSpPr>
          <p:cNvPr id="21" name="CasellaDiTesto 20">
            <a:extLst>
              <a:ext uri="{FF2B5EF4-FFF2-40B4-BE49-F238E27FC236}">
                <a16:creationId xmlns:a16="http://schemas.microsoft.com/office/drawing/2014/main" id="{46FE99D9-C85E-65D0-26BA-FA8F68A07331}"/>
              </a:ext>
            </a:extLst>
          </p:cNvPr>
          <p:cNvSpPr txBox="1"/>
          <p:nvPr/>
        </p:nvSpPr>
        <p:spPr>
          <a:xfrm>
            <a:off x="-148605" y="3137611"/>
            <a:ext cx="8756572" cy="1757019"/>
          </a:xfrm>
          <a:prstGeom prst="rect">
            <a:avLst/>
          </a:prstGeom>
          <a:noFill/>
        </p:spPr>
        <p:txBody>
          <a:bodyPr wrap="square" rtlCol="0">
            <a:spAutoFit/>
          </a:bodyPr>
          <a:lstStyle/>
          <a:p>
            <a:pPr marL="278130" marR="304165" algn="ctr">
              <a:lnSpc>
                <a:spcPct val="167000"/>
              </a:lnSpc>
              <a:spcAft>
                <a:spcPts val="0"/>
              </a:spcAft>
            </a:pPr>
            <a:r>
              <a:rPr lang="it-IT" b="1">
                <a:solidFill>
                  <a:srgbClr val="1F3864"/>
                </a:solidFill>
                <a:latin typeface="Arial" panose="020B0604020202020204" pitchFamily="34" charset="0"/>
                <a:cs typeface="Arial" panose="020B0604020202020204" pitchFamily="34" charset="0"/>
              </a:rPr>
              <a:t>Investimento M5C3-3 «Povertà educativa» - Annualità 2023</a:t>
            </a:r>
          </a:p>
          <a:p>
            <a:pPr marL="278130" marR="304165" algn="ctr">
              <a:lnSpc>
                <a:spcPct val="167000"/>
              </a:lnSpc>
              <a:spcAft>
                <a:spcPts val="0"/>
              </a:spcAft>
            </a:pPr>
            <a:r>
              <a:rPr lang="it-IT">
                <a:solidFill>
                  <a:srgbClr val="1F3864"/>
                </a:solidFill>
                <a:effectLst/>
                <a:latin typeface="Arial" panose="020B0604020202020204" pitchFamily="34" charset="0"/>
                <a:ea typeface="Times New Roman" panose="02020603050405020304" pitchFamily="18" charset="0"/>
                <a:cs typeface="Arial" panose="020B0604020202020204" pitchFamily="34" charset="0"/>
              </a:rPr>
              <a:t>Misure PNRR a titolarità della Presidenza del Consiglio dei ministri</a:t>
            </a:r>
            <a:endParaRPr lang="it-IT">
              <a:effectLst/>
              <a:latin typeface="Arial" panose="020B0604020202020204" pitchFamily="34" charset="0"/>
              <a:ea typeface="Times New Roman" panose="02020603050405020304" pitchFamily="18" charset="0"/>
              <a:cs typeface="Arial" panose="020B0604020202020204" pitchFamily="34" charset="0"/>
            </a:endParaRPr>
          </a:p>
          <a:p>
            <a:pPr marL="278130" marR="304165" algn="ctr">
              <a:lnSpc>
                <a:spcPct val="167000"/>
              </a:lnSpc>
              <a:spcAft>
                <a:spcPts val="0"/>
              </a:spcAft>
            </a:pPr>
            <a:r>
              <a:rPr lang="it-IT">
                <a:solidFill>
                  <a:srgbClr val="1F3864"/>
                </a:solidFill>
                <a:effectLst/>
                <a:latin typeface="Arial" panose="020B0604020202020204" pitchFamily="34" charset="0"/>
                <a:ea typeface="Times New Roman" panose="02020603050405020304" pitchFamily="18" charset="0"/>
                <a:cs typeface="Arial" panose="020B0604020202020204" pitchFamily="34" charset="0"/>
              </a:rPr>
              <a:t>Ministro per gli </a:t>
            </a:r>
            <a:r>
              <a:rPr lang="it-IT">
                <a:solidFill>
                  <a:srgbClr val="1F3864"/>
                </a:solidFill>
                <a:latin typeface="Arial" panose="020B0604020202020204" pitchFamily="34" charset="0"/>
                <a:ea typeface="Times New Roman" panose="02020603050405020304" pitchFamily="18" charset="0"/>
                <a:cs typeface="Arial" panose="020B0604020202020204" pitchFamily="34" charset="0"/>
              </a:rPr>
              <a:t>A</a:t>
            </a:r>
            <a:r>
              <a:rPr lang="it-IT">
                <a:solidFill>
                  <a:srgbClr val="1F3864"/>
                </a:solidFill>
                <a:effectLst/>
                <a:latin typeface="Arial" panose="020B0604020202020204" pitchFamily="34" charset="0"/>
                <a:ea typeface="Times New Roman" panose="02020603050405020304" pitchFamily="18" charset="0"/>
                <a:cs typeface="Arial" panose="020B0604020202020204" pitchFamily="34" charset="0"/>
              </a:rPr>
              <a:t>ffari europei, per le politiche di coesione e per il PNRR</a:t>
            </a:r>
            <a:endParaRPr lang="it-IT">
              <a:latin typeface="Arial" panose="020B0604020202020204" pitchFamily="34" charset="0"/>
              <a:ea typeface="Times New Roman" panose="02020603050405020304" pitchFamily="18" charset="0"/>
              <a:cs typeface="Arial" panose="020B0604020202020204" pitchFamily="34" charset="0"/>
            </a:endParaRPr>
          </a:p>
          <a:p>
            <a:endParaRPr lang="it-IT"/>
          </a:p>
        </p:txBody>
      </p:sp>
      <p:pic>
        <p:nvPicPr>
          <p:cNvPr id="23" name="Immagine 22" descr="Immagine che contiene Elementi grafici, design">
            <a:extLst>
              <a:ext uri="{FF2B5EF4-FFF2-40B4-BE49-F238E27FC236}">
                <a16:creationId xmlns:a16="http://schemas.microsoft.com/office/drawing/2014/main" id="{CA2589AE-A98F-2AA0-4D35-DBEA768847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772737" y="5192320"/>
            <a:ext cx="2913888" cy="1665679"/>
          </a:xfrm>
          <a:prstGeom prst="rect">
            <a:avLst/>
          </a:prstGeom>
          <a:ln>
            <a:noFill/>
          </a:ln>
          <a:effectLst>
            <a:softEdge rad="112500"/>
          </a:effectLst>
        </p:spPr>
      </p:pic>
      <p:sp>
        <p:nvSpPr>
          <p:cNvPr id="5" name="CasellaDiTesto 4">
            <a:extLst>
              <a:ext uri="{FF2B5EF4-FFF2-40B4-BE49-F238E27FC236}">
                <a16:creationId xmlns:a16="http://schemas.microsoft.com/office/drawing/2014/main" id="{DD92CD7D-A747-6CF9-A7A3-36396E2FCD33}"/>
              </a:ext>
            </a:extLst>
          </p:cNvPr>
          <p:cNvSpPr txBox="1"/>
          <p:nvPr/>
        </p:nvSpPr>
        <p:spPr>
          <a:xfrm>
            <a:off x="4624534" y="444436"/>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1026" name="Picture 2" descr="Immagine che contiene testo, emblema, simbolo, cresta&#10;&#10;Descrizione generata automaticamente">
            <a:extLst>
              <a:ext uri="{FF2B5EF4-FFF2-40B4-BE49-F238E27FC236}">
                <a16:creationId xmlns:a16="http://schemas.microsoft.com/office/drawing/2014/main" id="{5826B406-DEB6-BF27-C71E-76F2FA9BFF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66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descr="Immagine che contiene testo, Carattere, schermata, simbolo&#10;&#10;Il contenuto generato dall'IA potrebbe non essere corretto.">
            <a:extLst>
              <a:ext uri="{FF2B5EF4-FFF2-40B4-BE49-F238E27FC236}">
                <a16:creationId xmlns:a16="http://schemas.microsoft.com/office/drawing/2014/main" id="{8A2381D4-3266-70F8-01FA-EE59B215421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Tree>
    <p:extLst>
      <p:ext uri="{BB962C8B-B14F-4D97-AF65-F5344CB8AC3E}">
        <p14:creationId xmlns:p14="http://schemas.microsoft.com/office/powerpoint/2010/main" val="3328485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1E0CB-FD19-B231-71F3-4C3D40C97102}"/>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1D4E00A7-5A29-7FFB-0849-9D3A27B51D19}"/>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903F37DD-7987-B387-05B0-1C7A5E20BCF7}"/>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919AFF82-575C-8779-0772-CD1BA3803146}"/>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smtClean="0">
                <a:solidFill>
                  <a:schemeClr val="tx1"/>
                </a:solidFill>
              </a:rPr>
              <a:pPr algn="ctr"/>
              <a:t>10</a:t>
            </a:fld>
            <a:endParaRPr lang="it-IT" sz="900">
              <a:solidFill>
                <a:schemeClr val="tx1"/>
              </a:solidFill>
            </a:endParaRPr>
          </a:p>
        </p:txBody>
      </p:sp>
      <p:sp>
        <p:nvSpPr>
          <p:cNvPr id="21" name="CasellaDiTesto 20">
            <a:extLst>
              <a:ext uri="{FF2B5EF4-FFF2-40B4-BE49-F238E27FC236}">
                <a16:creationId xmlns:a16="http://schemas.microsoft.com/office/drawing/2014/main" id="{CA00BDAC-AC59-F122-44F5-E9F34500BAB0}"/>
              </a:ext>
            </a:extLst>
          </p:cNvPr>
          <p:cNvSpPr txBox="1"/>
          <p:nvPr/>
        </p:nvSpPr>
        <p:spPr>
          <a:xfrm>
            <a:off x="379310" y="1099634"/>
            <a:ext cx="6716962" cy="5201424"/>
          </a:xfrm>
          <a:prstGeom prst="rect">
            <a:avLst/>
          </a:prstGeom>
          <a:noFill/>
        </p:spPr>
        <p:txBody>
          <a:bodyPr wrap="square" rtlCol="0">
            <a:spAutoFit/>
          </a:bodyPr>
          <a:lstStyle/>
          <a:p>
            <a:r>
              <a:rPr lang="it-IT" sz="2000" b="1" u="sng">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FOCUS</a:t>
            </a:r>
            <a:r>
              <a:rPr lang="it-IT" sz="20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a:t>
            </a:r>
          </a:p>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Errata imputazione di costi diretti e indiretti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400">
                <a:solidFill>
                  <a:srgbClr val="000000"/>
                </a:solidFill>
                <a:latin typeface="Arial" panose="020B0604020202020204" pitchFamily="34" charset="0"/>
                <a:cs typeface="Arial" panose="020B0604020202020204" pitchFamily="34" charset="0"/>
              </a:rPr>
              <a:t>«</a:t>
            </a:r>
            <a:r>
              <a:rPr lang="it-IT" sz="1400" b="1">
                <a:solidFill>
                  <a:srgbClr val="000000"/>
                </a:solidFill>
                <a:latin typeface="Arial" panose="020B0604020202020204" pitchFamily="34" charset="0"/>
                <a:cs typeface="Arial" panose="020B0604020202020204" pitchFamily="34" charset="0"/>
              </a:rPr>
              <a:t>Rimodulazione con taglio a cofinanziamento invariato</a:t>
            </a:r>
            <a:r>
              <a:rPr lang="it-IT" sz="1400">
                <a:solidFill>
                  <a:srgbClr val="000000"/>
                </a:solidFill>
                <a:latin typeface="Arial" panose="020B0604020202020204" pitchFamily="34" charset="0"/>
                <a:cs typeface="Arial" panose="020B0604020202020204" pitchFamily="34" charset="0"/>
              </a:rPr>
              <a:t>»: i </a:t>
            </a:r>
            <a:r>
              <a:rPr lang="it-IT" sz="1400">
                <a:latin typeface="Arial" panose="020B0604020202020204" pitchFamily="34" charset="0"/>
                <a:cs typeface="Arial" panose="020B0604020202020204" pitchFamily="34" charset="0"/>
              </a:rPr>
              <a:t>costi erroneamente imputati (es €10.000,00) vengono decurtati dal costo totale delle attività poiché non possono essere distribuiti tra le attività effettivamente rivolte ai destinatari del progetto, </a:t>
            </a:r>
            <a:r>
              <a:rPr lang="it-IT" sz="1400" b="1">
                <a:latin typeface="Arial" panose="020B0604020202020204" pitchFamily="34" charset="0"/>
                <a:cs typeface="Arial" panose="020B0604020202020204" pitchFamily="34" charset="0"/>
              </a:rPr>
              <a:t>MA</a:t>
            </a:r>
            <a:r>
              <a:rPr lang="it-IT" sz="1400">
                <a:latin typeface="Arial" panose="020B0604020202020204" pitchFamily="34" charset="0"/>
                <a:cs typeface="Arial" panose="020B0604020202020204" pitchFamily="34" charset="0"/>
              </a:rPr>
              <a:t> </a:t>
            </a:r>
            <a:r>
              <a:rPr lang="it-IT" sz="1400" u="sng">
                <a:latin typeface="Arial" panose="020B0604020202020204" pitchFamily="34" charset="0"/>
                <a:cs typeface="Arial" panose="020B0604020202020204" pitchFamily="34" charset="0"/>
              </a:rPr>
              <a:t>l’importo</a:t>
            </a:r>
            <a:r>
              <a:rPr lang="it-IT" sz="1400">
                <a:latin typeface="Arial" panose="020B0604020202020204" pitchFamily="34" charset="0"/>
                <a:cs typeface="Arial" panose="020B0604020202020204" pitchFamily="34" charset="0"/>
              </a:rPr>
              <a:t> del cofinanziamento rimane invariato aumentandone la percentuale.</a:t>
            </a:r>
            <a:r>
              <a:rPr lang="it-IT" sz="1400" b="1">
                <a:latin typeface="Arial" panose="020B0604020202020204" pitchFamily="34" charset="0"/>
                <a:cs typeface="Arial" panose="020B0604020202020204" pitchFamily="34" charset="0"/>
              </a:rPr>
              <a:t> </a:t>
            </a:r>
            <a:r>
              <a:rPr lang="it-IT" sz="1400">
                <a:latin typeface="Arial" panose="020B0604020202020204" pitchFamily="34" charset="0"/>
                <a:cs typeface="Arial" panose="020B0604020202020204" pitchFamily="34" charset="0"/>
              </a:rPr>
              <a:t> (</a:t>
            </a:r>
            <a:r>
              <a:rPr lang="it-IT" sz="1400">
                <a:solidFill>
                  <a:srgbClr val="000000"/>
                </a:solidFill>
                <a:latin typeface="Arial" panose="020B0604020202020204" pitchFamily="34" charset="0"/>
                <a:cs typeface="Arial" panose="020B0604020202020204" pitchFamily="34" charset="0"/>
                <a:hlinkClick r:id="rId2" action="ppaction://hlinkfile"/>
              </a:rPr>
              <a:t>All.1_Rimodulazione_Piano delle </a:t>
            </a:r>
            <a:r>
              <a:rPr lang="it-IT" sz="1400" err="1">
                <a:solidFill>
                  <a:srgbClr val="000000"/>
                </a:solidFill>
                <a:latin typeface="Arial" panose="020B0604020202020204" pitchFamily="34" charset="0"/>
                <a:cs typeface="Arial" panose="020B0604020202020204" pitchFamily="34" charset="0"/>
                <a:hlinkClick r:id="rId2" action="ppaction://hlinkfile"/>
              </a:rPr>
              <a:t>attivita</a:t>
            </a:r>
            <a:r>
              <a:rPr lang="it-IT" sz="1400">
                <a:solidFill>
                  <a:srgbClr val="000000"/>
                </a:solidFill>
                <a:latin typeface="Arial" panose="020B0604020202020204" pitchFamily="34" charset="0"/>
                <a:cs typeface="Arial" panose="020B0604020202020204" pitchFamily="34" charset="0"/>
                <a:hlinkClick r:id="rId2" action="ppaction://hlinkfile"/>
              </a:rPr>
              <a:t> e dei </a:t>
            </a:r>
            <a:r>
              <a:rPr lang="it-IT" sz="1400" err="1">
                <a:solidFill>
                  <a:srgbClr val="000000"/>
                </a:solidFill>
                <a:latin typeface="Arial" panose="020B0604020202020204" pitchFamily="34" charset="0"/>
                <a:cs typeface="Arial" panose="020B0604020202020204" pitchFamily="34" charset="0"/>
                <a:hlinkClick r:id="rId2" action="ppaction://hlinkfile"/>
              </a:rPr>
              <a:t>costi_P_caso</a:t>
            </a:r>
            <a:r>
              <a:rPr lang="it-IT" sz="1400">
                <a:solidFill>
                  <a:srgbClr val="000000"/>
                </a:solidFill>
                <a:latin typeface="Arial" panose="020B0604020202020204" pitchFamily="34" charset="0"/>
                <a:cs typeface="Arial" panose="020B0604020202020204" pitchFamily="34" charset="0"/>
                <a:hlinkClick r:id="rId2" action="ppaction://hlinkfile"/>
              </a:rPr>
              <a:t> 2.xlsx</a:t>
            </a:r>
            <a:r>
              <a:rPr lang="it-IT" sz="1400">
                <a:solidFill>
                  <a:srgbClr val="000000"/>
                </a:solidFill>
                <a:latin typeface="Arial" panose="020B0604020202020204" pitchFamily="34" charset="0"/>
                <a:cs typeface="Arial" panose="020B0604020202020204" pitchFamily="34" charset="0"/>
              </a:rPr>
              <a:t>)</a:t>
            </a:r>
            <a:endParaRPr lang="it-IT" sz="14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p:txBody>
      </p:sp>
      <p:pic>
        <p:nvPicPr>
          <p:cNvPr id="7" name="Immagine 6">
            <a:extLst>
              <a:ext uri="{FF2B5EF4-FFF2-40B4-BE49-F238E27FC236}">
                <a16:creationId xmlns:a16="http://schemas.microsoft.com/office/drawing/2014/main" id="{6795A3E7-EF71-829B-D479-C28201339DD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36E34615-FE95-5F12-A6A3-697B7CA48E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C700BD06-E7D2-B933-7398-EF0E7D978B3D}"/>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2981B766-AB02-5989-D287-D7DDDDAFB6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0559E923-21B5-394C-E829-7CDAA59A67FA}"/>
              </a:ext>
            </a:extLst>
          </p:cNvPr>
          <p:cNvPicPr>
            <a:picLocks noChangeAspect="1"/>
          </p:cNvPicPr>
          <p:nvPr/>
        </p:nvPicPr>
        <p:blipFill>
          <a:blip r:embed="rId7"/>
          <a:stretch>
            <a:fillRect/>
          </a:stretch>
        </p:blipFill>
        <p:spPr>
          <a:xfrm>
            <a:off x="738766" y="4057654"/>
            <a:ext cx="2700762" cy="2389839"/>
          </a:xfrm>
          <a:prstGeom prst="rect">
            <a:avLst/>
          </a:prstGeom>
        </p:spPr>
      </p:pic>
      <p:sp>
        <p:nvSpPr>
          <p:cNvPr id="29" name="Rettangolo 28">
            <a:extLst>
              <a:ext uri="{FF2B5EF4-FFF2-40B4-BE49-F238E27FC236}">
                <a16:creationId xmlns:a16="http://schemas.microsoft.com/office/drawing/2014/main" id="{C4380987-E7C7-E45D-1031-95FD286AFC70}"/>
              </a:ext>
            </a:extLst>
          </p:cNvPr>
          <p:cNvSpPr/>
          <p:nvPr/>
        </p:nvSpPr>
        <p:spPr>
          <a:xfrm>
            <a:off x="5461491" y="5900681"/>
            <a:ext cx="847601" cy="145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CasellaDiTesto 34">
            <a:extLst>
              <a:ext uri="{FF2B5EF4-FFF2-40B4-BE49-F238E27FC236}">
                <a16:creationId xmlns:a16="http://schemas.microsoft.com/office/drawing/2014/main" id="{44793E1E-1BF6-3D00-14A3-972A1B5BF1C8}"/>
              </a:ext>
            </a:extLst>
          </p:cNvPr>
          <p:cNvSpPr txBox="1"/>
          <p:nvPr/>
        </p:nvSpPr>
        <p:spPr>
          <a:xfrm>
            <a:off x="6227469" y="4200924"/>
            <a:ext cx="932572" cy="276999"/>
          </a:xfrm>
          <a:prstGeom prst="rect">
            <a:avLst/>
          </a:prstGeom>
          <a:noFill/>
        </p:spPr>
        <p:txBody>
          <a:bodyPr wrap="square" rtlCol="0">
            <a:spAutoFit/>
          </a:bodyPr>
          <a:lstStyle/>
          <a:p>
            <a:r>
              <a:rPr lang="it-IT" sz="1200" b="1"/>
              <a:t>€ 190.500</a:t>
            </a:r>
          </a:p>
        </p:txBody>
      </p:sp>
      <p:sp>
        <p:nvSpPr>
          <p:cNvPr id="36" name="CasellaDiTesto 35">
            <a:extLst>
              <a:ext uri="{FF2B5EF4-FFF2-40B4-BE49-F238E27FC236}">
                <a16:creationId xmlns:a16="http://schemas.microsoft.com/office/drawing/2014/main" id="{9113ED90-B498-9D19-3E31-6AF4DF383765}"/>
              </a:ext>
            </a:extLst>
          </p:cNvPr>
          <p:cNvSpPr txBox="1"/>
          <p:nvPr/>
        </p:nvSpPr>
        <p:spPr>
          <a:xfrm>
            <a:off x="6219886" y="4385383"/>
            <a:ext cx="932571" cy="276999"/>
          </a:xfrm>
          <a:prstGeom prst="rect">
            <a:avLst/>
          </a:prstGeom>
          <a:noFill/>
        </p:spPr>
        <p:txBody>
          <a:bodyPr wrap="square" rtlCol="0">
            <a:spAutoFit/>
          </a:bodyPr>
          <a:lstStyle/>
          <a:p>
            <a:r>
              <a:rPr lang="it-IT" sz="1200" b="1"/>
              <a:t>€ 76.200</a:t>
            </a:r>
          </a:p>
        </p:txBody>
      </p:sp>
      <p:sp>
        <p:nvSpPr>
          <p:cNvPr id="37" name="CasellaDiTesto 36">
            <a:extLst>
              <a:ext uri="{FF2B5EF4-FFF2-40B4-BE49-F238E27FC236}">
                <a16:creationId xmlns:a16="http://schemas.microsoft.com/office/drawing/2014/main" id="{F2CC3F96-3C41-924F-89B8-CC2F49565FAC}"/>
              </a:ext>
            </a:extLst>
          </p:cNvPr>
          <p:cNvSpPr txBox="1"/>
          <p:nvPr/>
        </p:nvSpPr>
        <p:spPr>
          <a:xfrm>
            <a:off x="6223744" y="4560401"/>
            <a:ext cx="884233" cy="276999"/>
          </a:xfrm>
          <a:prstGeom prst="rect">
            <a:avLst/>
          </a:prstGeom>
          <a:noFill/>
        </p:spPr>
        <p:txBody>
          <a:bodyPr wrap="square" rtlCol="0">
            <a:spAutoFit/>
          </a:bodyPr>
          <a:lstStyle/>
          <a:p>
            <a:r>
              <a:rPr lang="it-IT" sz="1200" b="1"/>
              <a:t>€ 266.700</a:t>
            </a:r>
          </a:p>
        </p:txBody>
      </p:sp>
      <p:sp>
        <p:nvSpPr>
          <p:cNvPr id="43" name="CasellaDiTesto 42">
            <a:extLst>
              <a:ext uri="{FF2B5EF4-FFF2-40B4-BE49-F238E27FC236}">
                <a16:creationId xmlns:a16="http://schemas.microsoft.com/office/drawing/2014/main" id="{38DCA762-92A7-B3EE-DF1C-DE0172D61374}"/>
              </a:ext>
            </a:extLst>
          </p:cNvPr>
          <p:cNvSpPr txBox="1"/>
          <p:nvPr/>
        </p:nvSpPr>
        <p:spPr>
          <a:xfrm>
            <a:off x="6271778" y="5989504"/>
            <a:ext cx="932571" cy="276999"/>
          </a:xfrm>
          <a:prstGeom prst="rect">
            <a:avLst/>
          </a:prstGeom>
          <a:noFill/>
        </p:spPr>
        <p:txBody>
          <a:bodyPr wrap="square" rtlCol="0">
            <a:spAutoFit/>
          </a:bodyPr>
          <a:lstStyle/>
          <a:p>
            <a:r>
              <a:rPr lang="it-IT" sz="1200" b="1"/>
              <a:t>€ 236.110</a:t>
            </a:r>
          </a:p>
        </p:txBody>
      </p:sp>
      <p:pic>
        <p:nvPicPr>
          <p:cNvPr id="44" name="Immagine 43">
            <a:extLst>
              <a:ext uri="{FF2B5EF4-FFF2-40B4-BE49-F238E27FC236}">
                <a16:creationId xmlns:a16="http://schemas.microsoft.com/office/drawing/2014/main" id="{49832659-2819-F1C3-7171-AA9F1D6817C9}"/>
              </a:ext>
            </a:extLst>
          </p:cNvPr>
          <p:cNvPicPr>
            <a:picLocks noChangeAspect="1"/>
          </p:cNvPicPr>
          <p:nvPr/>
        </p:nvPicPr>
        <p:blipFill>
          <a:blip r:embed="rId7"/>
          <a:stretch>
            <a:fillRect/>
          </a:stretch>
        </p:blipFill>
        <p:spPr>
          <a:xfrm>
            <a:off x="3571016" y="4025117"/>
            <a:ext cx="2700762" cy="2389839"/>
          </a:xfrm>
          <a:prstGeom prst="rect">
            <a:avLst/>
          </a:prstGeom>
        </p:spPr>
      </p:pic>
      <p:cxnSp>
        <p:nvCxnSpPr>
          <p:cNvPr id="46" name="Connettore diritto 45">
            <a:extLst>
              <a:ext uri="{FF2B5EF4-FFF2-40B4-BE49-F238E27FC236}">
                <a16:creationId xmlns:a16="http://schemas.microsoft.com/office/drawing/2014/main" id="{446A658D-0D68-6D10-933E-BD3599AFDF2C}"/>
              </a:ext>
            </a:extLst>
          </p:cNvPr>
          <p:cNvCxnSpPr/>
          <p:nvPr/>
        </p:nvCxnSpPr>
        <p:spPr>
          <a:xfrm>
            <a:off x="4921397" y="4357368"/>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7" name="Connettore diritto 46">
            <a:extLst>
              <a:ext uri="{FF2B5EF4-FFF2-40B4-BE49-F238E27FC236}">
                <a16:creationId xmlns:a16="http://schemas.microsoft.com/office/drawing/2014/main" id="{F0984602-2DFF-F9C6-34E5-B632ADE3CDF8}"/>
              </a:ext>
            </a:extLst>
          </p:cNvPr>
          <p:cNvCxnSpPr/>
          <p:nvPr/>
        </p:nvCxnSpPr>
        <p:spPr>
          <a:xfrm>
            <a:off x="4921397" y="4538844"/>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8" name="Connettore diritto 47">
            <a:extLst>
              <a:ext uri="{FF2B5EF4-FFF2-40B4-BE49-F238E27FC236}">
                <a16:creationId xmlns:a16="http://schemas.microsoft.com/office/drawing/2014/main" id="{DE82AD91-E847-427A-7DDE-E416408C02D8}"/>
              </a:ext>
            </a:extLst>
          </p:cNvPr>
          <p:cNvCxnSpPr/>
          <p:nvPr/>
        </p:nvCxnSpPr>
        <p:spPr>
          <a:xfrm>
            <a:off x="4921397" y="4689322"/>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3" name="Connettore diritto 52">
            <a:extLst>
              <a:ext uri="{FF2B5EF4-FFF2-40B4-BE49-F238E27FC236}">
                <a16:creationId xmlns:a16="http://schemas.microsoft.com/office/drawing/2014/main" id="{F4FD5ED4-61A9-2D38-A6EF-C797DE04DD52}"/>
              </a:ext>
            </a:extLst>
          </p:cNvPr>
          <p:cNvCxnSpPr/>
          <p:nvPr/>
        </p:nvCxnSpPr>
        <p:spPr>
          <a:xfrm>
            <a:off x="4953507" y="6114117"/>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6" name="Connettore diritto 5">
            <a:extLst>
              <a:ext uri="{FF2B5EF4-FFF2-40B4-BE49-F238E27FC236}">
                <a16:creationId xmlns:a16="http://schemas.microsoft.com/office/drawing/2014/main" id="{916C8285-FE24-D102-181A-13D1FBFE46A1}"/>
              </a:ext>
            </a:extLst>
          </p:cNvPr>
          <p:cNvCxnSpPr/>
          <p:nvPr/>
        </p:nvCxnSpPr>
        <p:spPr>
          <a:xfrm>
            <a:off x="4921397" y="5209191"/>
            <a:ext cx="753009" cy="0"/>
          </a:xfrm>
          <a:prstGeom prst="line">
            <a:avLst/>
          </a:prstGeom>
          <a:ln w="19050"/>
        </p:spPr>
        <p:style>
          <a:lnRef idx="1">
            <a:schemeClr val="dk1"/>
          </a:lnRef>
          <a:fillRef idx="0">
            <a:schemeClr val="dk1"/>
          </a:fillRef>
          <a:effectRef idx="0">
            <a:schemeClr val="dk1"/>
          </a:effectRef>
          <a:fontRef idx="minor">
            <a:schemeClr val="tx1"/>
          </a:fontRef>
        </p:style>
      </p:cxnSp>
      <p:sp>
        <p:nvSpPr>
          <p:cNvPr id="8" name="CasellaDiTesto 7">
            <a:extLst>
              <a:ext uri="{FF2B5EF4-FFF2-40B4-BE49-F238E27FC236}">
                <a16:creationId xmlns:a16="http://schemas.microsoft.com/office/drawing/2014/main" id="{FA39E03E-5545-C3F7-B15E-2A104085BF02}"/>
              </a:ext>
            </a:extLst>
          </p:cNvPr>
          <p:cNvSpPr txBox="1"/>
          <p:nvPr/>
        </p:nvSpPr>
        <p:spPr>
          <a:xfrm>
            <a:off x="6278318" y="5085941"/>
            <a:ext cx="710250" cy="276999"/>
          </a:xfrm>
          <a:prstGeom prst="rect">
            <a:avLst/>
          </a:prstGeom>
          <a:noFill/>
        </p:spPr>
        <p:txBody>
          <a:bodyPr wrap="square" rtlCol="0">
            <a:spAutoFit/>
          </a:bodyPr>
          <a:lstStyle/>
          <a:p>
            <a:r>
              <a:rPr lang="it-IT" sz="1200" b="1"/>
              <a:t>12,07 %</a:t>
            </a:r>
          </a:p>
        </p:txBody>
      </p:sp>
      <p:sp>
        <p:nvSpPr>
          <p:cNvPr id="9" name="CasellaDiTesto 8">
            <a:extLst>
              <a:ext uri="{FF2B5EF4-FFF2-40B4-BE49-F238E27FC236}">
                <a16:creationId xmlns:a16="http://schemas.microsoft.com/office/drawing/2014/main" id="{C3EFADC9-9F33-26F6-2F32-8A0E0F3CBAAB}"/>
              </a:ext>
            </a:extLst>
          </p:cNvPr>
          <p:cNvSpPr txBox="1"/>
          <p:nvPr/>
        </p:nvSpPr>
        <p:spPr>
          <a:xfrm>
            <a:off x="6276109" y="4768952"/>
            <a:ext cx="710250" cy="276999"/>
          </a:xfrm>
          <a:prstGeom prst="rect">
            <a:avLst/>
          </a:prstGeom>
          <a:noFill/>
        </p:spPr>
        <p:txBody>
          <a:bodyPr wrap="square" rtlCol="0">
            <a:spAutoFit/>
          </a:bodyPr>
          <a:lstStyle/>
          <a:p>
            <a:r>
              <a:rPr lang="it-IT" sz="1200" b="1"/>
              <a:t>87,93 %</a:t>
            </a:r>
          </a:p>
        </p:txBody>
      </p:sp>
      <p:cxnSp>
        <p:nvCxnSpPr>
          <p:cNvPr id="10" name="Connettore diritto 9">
            <a:extLst>
              <a:ext uri="{FF2B5EF4-FFF2-40B4-BE49-F238E27FC236}">
                <a16:creationId xmlns:a16="http://schemas.microsoft.com/office/drawing/2014/main" id="{7B007E36-56D7-7095-2996-B9256652298B}"/>
              </a:ext>
            </a:extLst>
          </p:cNvPr>
          <p:cNvCxnSpPr/>
          <p:nvPr/>
        </p:nvCxnSpPr>
        <p:spPr>
          <a:xfrm>
            <a:off x="4953507" y="4857870"/>
            <a:ext cx="753009"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6480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BBF6F-96B3-17D2-63C0-66F412D16910}"/>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A57B1DDD-A129-A91F-52BD-BE2793925B72}"/>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8017BC4B-794A-450B-18DD-5C1925B90A61}"/>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84F2F895-15E1-1884-58CC-B5353873626B}"/>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11</a:t>
            </a:fld>
            <a:endParaRPr lang="it-IT" sz="900" b="1">
              <a:solidFill>
                <a:schemeClr val="tx1"/>
              </a:solidFill>
            </a:endParaRPr>
          </a:p>
        </p:txBody>
      </p:sp>
      <p:sp>
        <p:nvSpPr>
          <p:cNvPr id="21" name="CasellaDiTesto 20">
            <a:extLst>
              <a:ext uri="{FF2B5EF4-FFF2-40B4-BE49-F238E27FC236}">
                <a16:creationId xmlns:a16="http://schemas.microsoft.com/office/drawing/2014/main" id="{929B4A38-4D60-586C-4D03-C5B176C0270E}"/>
              </a:ext>
            </a:extLst>
          </p:cNvPr>
          <p:cNvSpPr txBox="1"/>
          <p:nvPr/>
        </p:nvSpPr>
        <p:spPr>
          <a:xfrm>
            <a:off x="379310" y="1082452"/>
            <a:ext cx="6716962" cy="5632311"/>
          </a:xfrm>
          <a:prstGeom prst="rect">
            <a:avLst/>
          </a:prstGeom>
          <a:noFill/>
        </p:spPr>
        <p:txBody>
          <a:bodyPr wrap="square" rtlCol="0">
            <a:spAutoFit/>
          </a:bodyPr>
          <a:lstStyle/>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Altre variazioni progettuali: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Redistribuzione quote di budget fra i componenti del partenariato</a:t>
            </a:r>
            <a:r>
              <a:rPr lang="it-IT" sz="1600">
                <a:solidFill>
                  <a:srgbClr val="000000"/>
                </a:solidFill>
                <a:latin typeface="Arial" panose="020B0604020202020204" pitchFamily="34" charset="0"/>
                <a:cs typeface="Arial" panose="020B0604020202020204" pitchFamily="34" charset="0"/>
              </a:rPr>
              <a:t>», fermo restando il divieto di assegnare ad un partner la gestione di una quota di budget superiore al 50% del costo totale del progetto, </a:t>
            </a:r>
            <a:r>
              <a:rPr lang="it-IT" sz="1600" u="sng">
                <a:solidFill>
                  <a:srgbClr val="000000"/>
                </a:solidFill>
                <a:latin typeface="Arial" panose="020B0604020202020204" pitchFamily="34" charset="0"/>
                <a:cs typeface="Arial" panose="020B0604020202020204" pitchFamily="34" charset="0"/>
              </a:rPr>
              <a:t>cofinanziamento incluso.</a:t>
            </a:r>
          </a:p>
          <a:p>
            <a:pPr algn="just"/>
            <a:r>
              <a:rPr lang="it-IT" sz="1600">
                <a:solidFill>
                  <a:srgbClr val="000000"/>
                </a:solidFill>
                <a:latin typeface="Arial" panose="020B0604020202020204" pitchFamily="34" charset="0"/>
                <a:cs typeface="Arial" panose="020B0604020202020204" pitchFamily="34" charset="0"/>
              </a:rPr>
              <a:t> </a:t>
            </a:r>
            <a:r>
              <a:rPr lang="it-IT" sz="1600">
                <a:latin typeface="Arial" panose="020B0604020202020204" pitchFamily="34" charset="0"/>
                <a:cs typeface="Arial" panose="020B0604020202020204" pitchFamily="34" charset="0"/>
              </a:rPr>
              <a:t>(</a:t>
            </a:r>
            <a:r>
              <a:rPr lang="it-IT" sz="1600">
                <a:solidFill>
                  <a:srgbClr val="000000"/>
                </a:solidFill>
                <a:latin typeface="Arial" panose="020B0604020202020204" pitchFamily="34" charset="0"/>
                <a:cs typeface="Arial" panose="020B0604020202020204" pitchFamily="34" charset="0"/>
                <a:hlinkClick r:id="rId2" action="ppaction://hlinkfile"/>
              </a:rPr>
              <a:t>All.1_Rimodulazione_Piano delle </a:t>
            </a:r>
            <a:r>
              <a:rPr lang="it-IT" sz="1600" err="1">
                <a:solidFill>
                  <a:srgbClr val="000000"/>
                </a:solidFill>
                <a:latin typeface="Arial" panose="020B0604020202020204" pitchFamily="34" charset="0"/>
                <a:cs typeface="Arial" panose="020B0604020202020204" pitchFamily="34" charset="0"/>
                <a:hlinkClick r:id="rId2" action="ppaction://hlinkfile"/>
              </a:rPr>
              <a:t>attivita</a:t>
            </a:r>
            <a:r>
              <a:rPr lang="it-IT" sz="1600">
                <a:solidFill>
                  <a:srgbClr val="000000"/>
                </a:solidFill>
                <a:latin typeface="Arial" panose="020B0604020202020204" pitchFamily="34" charset="0"/>
                <a:cs typeface="Arial" panose="020B0604020202020204" pitchFamily="34" charset="0"/>
                <a:hlinkClick r:id="rId2" action="ppaction://hlinkfile"/>
              </a:rPr>
              <a:t> e dei </a:t>
            </a:r>
            <a:r>
              <a:rPr lang="it-IT" sz="1600" err="1">
                <a:solidFill>
                  <a:srgbClr val="000000"/>
                </a:solidFill>
                <a:latin typeface="Arial" panose="020B0604020202020204" pitchFamily="34" charset="0"/>
                <a:cs typeface="Arial" panose="020B0604020202020204" pitchFamily="34" charset="0"/>
                <a:hlinkClick r:id="rId2" action="ppaction://hlinkfile"/>
              </a:rPr>
              <a:t>costi_P_caso</a:t>
            </a:r>
            <a:r>
              <a:rPr lang="it-IT" sz="1600">
                <a:solidFill>
                  <a:srgbClr val="000000"/>
                </a:solidFill>
                <a:latin typeface="Arial" panose="020B0604020202020204" pitchFamily="34" charset="0"/>
                <a:cs typeface="Arial" panose="020B0604020202020204" pitchFamily="34" charset="0"/>
                <a:hlinkClick r:id="rId2" action="ppaction://hlinkfile"/>
              </a:rPr>
              <a:t> 1.xlsx</a:t>
            </a:r>
            <a:r>
              <a:rPr lang="it-IT" sz="1600">
                <a:solidFill>
                  <a:srgbClr val="000000"/>
                </a:solidFill>
                <a:latin typeface="Arial" panose="020B0604020202020204" pitchFamily="34" charset="0"/>
                <a:cs typeface="Arial" panose="020B0604020202020204" pitchFamily="34" charset="0"/>
              </a:rPr>
              <a:t>) (cfr. slide 3 «</a:t>
            </a:r>
            <a:r>
              <a:rPr lang="it-IT" sz="1600" i="1">
                <a:solidFill>
                  <a:srgbClr val="000000"/>
                </a:solidFill>
                <a:latin typeface="Arial" panose="020B0604020202020204" pitchFamily="34" charset="0"/>
                <a:cs typeface="Arial" panose="020B0604020202020204" pitchFamily="34" charset="0"/>
              </a:rPr>
              <a:t>Principi generali</a:t>
            </a:r>
            <a:r>
              <a:rPr lang="it-IT" sz="1600">
                <a:solidFill>
                  <a:srgbClr val="000000"/>
                </a:solidFill>
                <a:latin typeface="Arial" panose="020B0604020202020204" pitchFamily="34" charset="0"/>
                <a:cs typeface="Arial" panose="020B0604020202020204" pitchFamily="34" charset="0"/>
              </a:rPr>
              <a:t>»).</a:t>
            </a:r>
            <a:endParaRPr lang="it-IT" sz="16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a:p>
            <a:pPr marL="285750" indent="-285750" algn="ctr">
              <a:buFont typeface="Wingdings" panose="05000000000000000000" pitchFamily="2" charset="2"/>
              <a:buChar char="§"/>
            </a:pPr>
            <a:r>
              <a:rPr lang="it-IT"/>
              <a:t>La quota di budget gestita dopo la rimodulazione </a:t>
            </a:r>
          </a:p>
          <a:p>
            <a:pPr algn="ctr"/>
            <a:r>
              <a:rPr lang="it-IT" b="1"/>
              <a:t>non è superiore al 50% </a:t>
            </a:r>
            <a:r>
              <a:rPr lang="it-IT"/>
              <a:t>del costo totale di progetto</a:t>
            </a:r>
          </a:p>
        </p:txBody>
      </p:sp>
      <p:pic>
        <p:nvPicPr>
          <p:cNvPr id="7" name="Immagine 6">
            <a:extLst>
              <a:ext uri="{FF2B5EF4-FFF2-40B4-BE49-F238E27FC236}">
                <a16:creationId xmlns:a16="http://schemas.microsoft.com/office/drawing/2014/main" id="{70AC7F8C-C1BA-D8E1-54A0-FEBCCEC92EF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E3883C00-1C3A-E8F8-3C65-D4FD2DB930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92460D7B-F92E-DA40-C2D2-AECED5F4FCC0}"/>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485647B5-52C9-3BB0-74EC-4EF49610894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3535DE07-03A8-D206-4A73-07F27B2A13BD}"/>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98815" y="3522221"/>
            <a:ext cx="3256588" cy="2293179"/>
          </a:xfrm>
          <a:prstGeom prst="rect">
            <a:avLst/>
          </a:prstGeom>
        </p:spPr>
      </p:pic>
      <p:pic>
        <p:nvPicPr>
          <p:cNvPr id="8" name="Immagine 7" descr="Immagine che contiene testo, schermata, numero, Carattere&#10;&#10;Il contenuto generato dall'IA potrebbe non essere corretto.">
            <a:extLst>
              <a:ext uri="{FF2B5EF4-FFF2-40B4-BE49-F238E27FC236}">
                <a16:creationId xmlns:a16="http://schemas.microsoft.com/office/drawing/2014/main" id="{777C0C96-EB5C-710B-F9C5-2EE1F088EF5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98711" y="3470874"/>
            <a:ext cx="3729558" cy="2344526"/>
          </a:xfrm>
          <a:prstGeom prst="rect">
            <a:avLst/>
          </a:prstGeom>
        </p:spPr>
      </p:pic>
    </p:spTree>
    <p:extLst>
      <p:ext uri="{BB962C8B-B14F-4D97-AF65-F5344CB8AC3E}">
        <p14:creationId xmlns:p14="http://schemas.microsoft.com/office/powerpoint/2010/main" val="38796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C6871-0514-9ABA-5D63-3A79318A38C7}"/>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EEF91CE2-0565-C731-14EA-B8FD7C80ECBA}"/>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EF8D216E-3F9A-F03B-DA17-A94A332A7663}"/>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4EBE78EB-40D6-CEF9-8903-D2671BEB0317}"/>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12</a:t>
            </a:fld>
            <a:endParaRPr lang="it-IT" sz="900" b="1">
              <a:solidFill>
                <a:schemeClr val="tx1"/>
              </a:solidFill>
            </a:endParaRPr>
          </a:p>
        </p:txBody>
      </p:sp>
      <p:sp>
        <p:nvSpPr>
          <p:cNvPr id="21" name="CasellaDiTesto 20">
            <a:extLst>
              <a:ext uri="{FF2B5EF4-FFF2-40B4-BE49-F238E27FC236}">
                <a16:creationId xmlns:a16="http://schemas.microsoft.com/office/drawing/2014/main" id="{33F4556E-4B52-8173-7BC6-FC99F5966E68}"/>
              </a:ext>
            </a:extLst>
          </p:cNvPr>
          <p:cNvSpPr txBox="1"/>
          <p:nvPr/>
        </p:nvSpPr>
        <p:spPr>
          <a:xfrm>
            <a:off x="379310" y="1082452"/>
            <a:ext cx="6716962" cy="5139869"/>
          </a:xfrm>
          <a:prstGeom prst="rect">
            <a:avLst/>
          </a:prstGeom>
          <a:noFill/>
        </p:spPr>
        <p:txBody>
          <a:bodyPr wrap="square" rtlCol="0">
            <a:spAutoFit/>
          </a:bodyPr>
          <a:lstStyle/>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Altre variazioni progettuali: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Variazione costo orario</a:t>
            </a:r>
            <a:r>
              <a:rPr lang="it-IT" sz="1600">
                <a:solidFill>
                  <a:srgbClr val="000000"/>
                </a:solidFill>
                <a:latin typeface="Arial" panose="020B0604020202020204" pitchFamily="34" charset="0"/>
                <a:cs typeface="Arial" panose="020B0604020202020204" pitchFamily="34" charset="0"/>
              </a:rPr>
              <a:t>»: tale rimodulazione prevede la modifica di uno o più importi della colonna «</a:t>
            </a:r>
            <a:r>
              <a:rPr lang="it-IT" sz="1600" b="1">
                <a:solidFill>
                  <a:srgbClr val="000000"/>
                </a:solidFill>
                <a:latin typeface="Arial" panose="020B0604020202020204" pitchFamily="34" charset="0"/>
                <a:cs typeface="Arial" panose="020B0604020202020204" pitchFamily="34" charset="0"/>
              </a:rPr>
              <a:t>costo unità</a:t>
            </a:r>
            <a:r>
              <a:rPr lang="it-IT" sz="1600">
                <a:solidFill>
                  <a:srgbClr val="000000"/>
                </a:solidFill>
                <a:latin typeface="Arial" panose="020B0604020202020204" pitchFamily="34" charset="0"/>
                <a:cs typeface="Arial" panose="020B0604020202020204" pitchFamily="34" charset="0"/>
              </a:rPr>
              <a:t>» all’interno del file </a:t>
            </a:r>
            <a:r>
              <a:rPr lang="it-IT" sz="1600" err="1">
                <a:solidFill>
                  <a:srgbClr val="000000"/>
                </a:solidFill>
                <a:latin typeface="Arial" panose="020B0604020202020204" pitchFamily="34" charset="0"/>
                <a:cs typeface="Arial" panose="020B0604020202020204" pitchFamily="34" charset="0"/>
              </a:rPr>
              <a:t>excel</a:t>
            </a:r>
            <a:r>
              <a:rPr lang="it-IT" sz="1600">
                <a:solidFill>
                  <a:srgbClr val="000000"/>
                </a:solidFill>
                <a:latin typeface="Arial" panose="020B0604020202020204" pitchFamily="34" charset="0"/>
                <a:cs typeface="Arial" panose="020B0604020202020204" pitchFamily="34" charset="0"/>
              </a:rPr>
              <a:t>.</a:t>
            </a:r>
          </a:p>
          <a:p>
            <a:pPr algn="just"/>
            <a:r>
              <a:rPr lang="it-IT" sz="1600">
                <a:latin typeface="Arial" panose="020B0604020202020204" pitchFamily="34" charset="0"/>
                <a:cs typeface="Arial" panose="020B0604020202020204" pitchFamily="34" charset="0"/>
              </a:rPr>
              <a:t>(</a:t>
            </a:r>
            <a:r>
              <a:rPr lang="it-IT" sz="1600">
                <a:solidFill>
                  <a:srgbClr val="000000"/>
                </a:solidFill>
                <a:latin typeface="Arial" panose="020B0604020202020204" pitchFamily="34" charset="0"/>
                <a:cs typeface="Arial" panose="020B0604020202020204" pitchFamily="34" charset="0"/>
                <a:hlinkClick r:id="rId2" action="ppaction://hlinkfile"/>
              </a:rPr>
              <a:t>All.1_Rimodulazione_Piano delle </a:t>
            </a:r>
            <a:r>
              <a:rPr lang="it-IT" sz="1600" err="1">
                <a:solidFill>
                  <a:srgbClr val="000000"/>
                </a:solidFill>
                <a:latin typeface="Arial" panose="020B0604020202020204" pitchFamily="34" charset="0"/>
                <a:cs typeface="Arial" panose="020B0604020202020204" pitchFamily="34" charset="0"/>
                <a:hlinkClick r:id="rId2" action="ppaction://hlinkfile"/>
              </a:rPr>
              <a:t>attivita</a:t>
            </a:r>
            <a:r>
              <a:rPr lang="it-IT" sz="1600">
                <a:solidFill>
                  <a:srgbClr val="000000"/>
                </a:solidFill>
                <a:latin typeface="Arial" panose="020B0604020202020204" pitchFamily="34" charset="0"/>
                <a:cs typeface="Arial" panose="020B0604020202020204" pitchFamily="34" charset="0"/>
                <a:hlinkClick r:id="rId2" action="ppaction://hlinkfile"/>
              </a:rPr>
              <a:t> e dei </a:t>
            </a:r>
            <a:r>
              <a:rPr lang="it-IT" sz="1600" err="1">
                <a:solidFill>
                  <a:srgbClr val="000000"/>
                </a:solidFill>
                <a:latin typeface="Arial" panose="020B0604020202020204" pitchFamily="34" charset="0"/>
                <a:cs typeface="Arial" panose="020B0604020202020204" pitchFamily="34" charset="0"/>
                <a:hlinkClick r:id="rId2" action="ppaction://hlinkfile"/>
              </a:rPr>
              <a:t>costi_P_caso</a:t>
            </a:r>
            <a:r>
              <a:rPr lang="it-IT" sz="1600">
                <a:solidFill>
                  <a:srgbClr val="000000"/>
                </a:solidFill>
                <a:latin typeface="Arial" panose="020B0604020202020204" pitchFamily="34" charset="0"/>
                <a:cs typeface="Arial" panose="020B0604020202020204" pitchFamily="34" charset="0"/>
                <a:hlinkClick r:id="rId2" action="ppaction://hlinkfile"/>
              </a:rPr>
              <a:t> 1.xlsx</a:t>
            </a:r>
            <a:r>
              <a:rPr lang="it-IT" sz="1600">
                <a:solidFill>
                  <a:srgbClr val="000000"/>
                </a:solidFill>
                <a:latin typeface="Arial" panose="020B0604020202020204" pitchFamily="34" charset="0"/>
                <a:cs typeface="Arial" panose="020B0604020202020204" pitchFamily="34" charset="0"/>
              </a:rPr>
              <a:t>)</a:t>
            </a:r>
            <a:endParaRPr lang="it-IT" sz="16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a:p>
            <a:pPr marL="285750" indent="-285750" algn="ctr">
              <a:buFont typeface="Wingdings" panose="05000000000000000000" pitchFamily="2" charset="2"/>
              <a:buChar char="§"/>
            </a:pPr>
            <a:endParaRPr lang="it-IT"/>
          </a:p>
          <a:p>
            <a:pPr marL="285750" indent="-285750" algn="ctr">
              <a:buFont typeface="Wingdings" panose="05000000000000000000" pitchFamily="2" charset="2"/>
              <a:buChar char="§"/>
            </a:pPr>
            <a:endParaRPr lang="it-IT"/>
          </a:p>
        </p:txBody>
      </p:sp>
      <p:pic>
        <p:nvPicPr>
          <p:cNvPr id="7" name="Immagine 6">
            <a:extLst>
              <a:ext uri="{FF2B5EF4-FFF2-40B4-BE49-F238E27FC236}">
                <a16:creationId xmlns:a16="http://schemas.microsoft.com/office/drawing/2014/main" id="{3C8A5138-1D69-EBC2-9B17-DC93ECB1B64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769411" y="554109"/>
            <a:ext cx="4223774" cy="5749782"/>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D5550AD7-0176-9DA9-9352-3BB192CC86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43C82110-9E14-7350-0350-CF6B1ECDDF89}"/>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91869DD3-3CA8-71E8-DA6E-950A26DA44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069F929E-C586-880D-93BE-5E2FFE303C3A}"/>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605955" y="3199454"/>
            <a:ext cx="6595434" cy="3215502"/>
          </a:xfrm>
          <a:prstGeom prst="rect">
            <a:avLst/>
          </a:prstGeom>
        </p:spPr>
      </p:pic>
      <p:sp>
        <p:nvSpPr>
          <p:cNvPr id="6" name="Ovale 5">
            <a:extLst>
              <a:ext uri="{FF2B5EF4-FFF2-40B4-BE49-F238E27FC236}">
                <a16:creationId xmlns:a16="http://schemas.microsoft.com/office/drawing/2014/main" id="{F3AB8AA8-3A79-9986-AF42-1D3E7225D5C6}"/>
              </a:ext>
            </a:extLst>
          </p:cNvPr>
          <p:cNvSpPr/>
          <p:nvPr/>
        </p:nvSpPr>
        <p:spPr>
          <a:xfrm>
            <a:off x="5212935" y="4067798"/>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a:extLst>
              <a:ext uri="{FF2B5EF4-FFF2-40B4-BE49-F238E27FC236}">
                <a16:creationId xmlns:a16="http://schemas.microsoft.com/office/drawing/2014/main" id="{B3FAB685-A2E5-CA79-B023-FEE04DF1A490}"/>
              </a:ext>
            </a:extLst>
          </p:cNvPr>
          <p:cNvSpPr/>
          <p:nvPr/>
        </p:nvSpPr>
        <p:spPr>
          <a:xfrm>
            <a:off x="5212935" y="4936142"/>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a:extLst>
              <a:ext uri="{FF2B5EF4-FFF2-40B4-BE49-F238E27FC236}">
                <a16:creationId xmlns:a16="http://schemas.microsoft.com/office/drawing/2014/main" id="{50C632D2-805C-B11F-A639-9968170A97AE}"/>
              </a:ext>
            </a:extLst>
          </p:cNvPr>
          <p:cNvSpPr/>
          <p:nvPr/>
        </p:nvSpPr>
        <p:spPr>
          <a:xfrm>
            <a:off x="5212935" y="5811481"/>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a:extLst>
              <a:ext uri="{FF2B5EF4-FFF2-40B4-BE49-F238E27FC236}">
                <a16:creationId xmlns:a16="http://schemas.microsoft.com/office/drawing/2014/main" id="{44FA62AC-4096-ADDD-50ED-B53AF6B135C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6100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04C9A-92C5-3A91-94FB-973B2B5D28F7}"/>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DB00EDB9-046F-7CBC-B2C1-45B069650EE8}"/>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F88013AA-16A8-B07E-5376-071A3143C5AD}"/>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489CB6AC-CA4C-3ABB-BEE5-646CAEEB6A44}"/>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13</a:t>
            </a:fld>
            <a:endParaRPr lang="it-IT" sz="900" b="1">
              <a:solidFill>
                <a:schemeClr val="tx1"/>
              </a:solidFill>
            </a:endParaRPr>
          </a:p>
        </p:txBody>
      </p:sp>
      <p:sp>
        <p:nvSpPr>
          <p:cNvPr id="21" name="CasellaDiTesto 20">
            <a:extLst>
              <a:ext uri="{FF2B5EF4-FFF2-40B4-BE49-F238E27FC236}">
                <a16:creationId xmlns:a16="http://schemas.microsoft.com/office/drawing/2014/main" id="{DCEE26EE-134E-D4A3-F2FA-9A1A3A71B895}"/>
              </a:ext>
            </a:extLst>
          </p:cNvPr>
          <p:cNvSpPr txBox="1"/>
          <p:nvPr/>
        </p:nvSpPr>
        <p:spPr>
          <a:xfrm>
            <a:off x="379310" y="1082452"/>
            <a:ext cx="6716962" cy="4862870"/>
          </a:xfrm>
          <a:prstGeom prst="rect">
            <a:avLst/>
          </a:prstGeom>
          <a:noFill/>
        </p:spPr>
        <p:txBody>
          <a:bodyPr wrap="square" rtlCol="0">
            <a:spAutoFit/>
          </a:bodyPr>
          <a:lstStyle/>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Altre variazioni progettuali: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Variazione ore uomo</a:t>
            </a:r>
            <a:r>
              <a:rPr lang="it-IT" sz="1600">
                <a:solidFill>
                  <a:srgbClr val="000000"/>
                </a:solidFill>
                <a:latin typeface="Arial" panose="020B0604020202020204" pitchFamily="34" charset="0"/>
                <a:cs typeface="Arial" panose="020B0604020202020204" pitchFamily="34" charset="0"/>
              </a:rPr>
              <a:t>»: tale rimodulazione prevede la modifica della voce «</a:t>
            </a:r>
            <a:r>
              <a:rPr lang="it-IT" sz="1600" b="1">
                <a:solidFill>
                  <a:srgbClr val="000000"/>
                </a:solidFill>
                <a:latin typeface="Arial" panose="020B0604020202020204" pitchFamily="34" charset="0"/>
                <a:cs typeface="Arial" panose="020B0604020202020204" pitchFamily="34" charset="0"/>
              </a:rPr>
              <a:t>ore uomo</a:t>
            </a:r>
            <a:r>
              <a:rPr lang="it-IT" sz="1600">
                <a:solidFill>
                  <a:srgbClr val="000000"/>
                </a:solidFill>
                <a:latin typeface="Arial" panose="020B0604020202020204" pitchFamily="34" charset="0"/>
                <a:cs typeface="Arial" panose="020B0604020202020204" pitchFamily="34" charset="0"/>
              </a:rPr>
              <a:t>» all’interno del file </a:t>
            </a:r>
            <a:r>
              <a:rPr lang="it-IT" sz="1600" err="1">
                <a:solidFill>
                  <a:srgbClr val="000000"/>
                </a:solidFill>
                <a:latin typeface="Arial" panose="020B0604020202020204" pitchFamily="34" charset="0"/>
                <a:cs typeface="Arial" panose="020B0604020202020204" pitchFamily="34" charset="0"/>
              </a:rPr>
              <a:t>excel</a:t>
            </a:r>
            <a:r>
              <a:rPr lang="it-IT" sz="1600">
                <a:solidFill>
                  <a:srgbClr val="000000"/>
                </a:solidFill>
                <a:latin typeface="Arial" panose="020B0604020202020204" pitchFamily="34" charset="0"/>
                <a:cs typeface="Arial" panose="020B0604020202020204" pitchFamily="34" charset="0"/>
              </a:rPr>
              <a:t>.</a:t>
            </a:r>
          </a:p>
          <a:p>
            <a:pPr algn="just"/>
            <a:r>
              <a:rPr lang="it-IT" sz="1600">
                <a:solidFill>
                  <a:srgbClr val="000000"/>
                </a:solidFill>
                <a:latin typeface="Arial" panose="020B0604020202020204" pitchFamily="34" charset="0"/>
                <a:cs typeface="Arial" panose="020B0604020202020204" pitchFamily="34" charset="0"/>
              </a:rPr>
              <a:t>Si rammenta che l’eventuale diminuzione oraria </a:t>
            </a:r>
            <a:r>
              <a:rPr lang="it-IT" sz="1600" u="sng">
                <a:solidFill>
                  <a:srgbClr val="000000"/>
                </a:solidFill>
                <a:latin typeface="Arial" panose="020B0604020202020204" pitchFamily="34" charset="0"/>
                <a:cs typeface="Arial" panose="020B0604020202020204" pitchFamily="34" charset="0"/>
              </a:rPr>
              <a:t>non deve pregiudicare il corretto svolgimento dell’attività programmata</a:t>
            </a:r>
            <a:r>
              <a:rPr lang="it-IT" sz="1600">
                <a:solidFill>
                  <a:srgbClr val="000000"/>
                </a:solidFill>
                <a:latin typeface="Arial" panose="020B0604020202020204" pitchFamily="34" charset="0"/>
                <a:cs typeface="Arial" panose="020B0604020202020204" pitchFamily="34" charset="0"/>
              </a:rPr>
              <a:t>, mutandone la sostanza.</a:t>
            </a: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2" action="ppaction://hlinkfile"/>
            </a:endParaRPr>
          </a:p>
          <a:p>
            <a:endParaRPr lang="it-IT">
              <a:solidFill>
                <a:srgbClr val="000000"/>
              </a:solidFill>
              <a:latin typeface="Arial" panose="020B0604020202020204" pitchFamily="34" charset="0"/>
              <a:cs typeface="Arial" panose="020B0604020202020204" pitchFamily="34" charset="0"/>
              <a:hlinkClick r:id="rId2"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a:p>
            <a:pPr marL="285750" indent="-285750" algn="ctr">
              <a:buFont typeface="Wingdings" panose="05000000000000000000" pitchFamily="2" charset="2"/>
              <a:buChar char="§"/>
            </a:pPr>
            <a:endParaRPr lang="it-IT"/>
          </a:p>
          <a:p>
            <a:pPr marL="285750" indent="-285750" algn="ctr">
              <a:buFont typeface="Wingdings" panose="05000000000000000000" pitchFamily="2" charset="2"/>
              <a:buChar char="§"/>
            </a:pPr>
            <a:endParaRPr lang="it-IT"/>
          </a:p>
        </p:txBody>
      </p:sp>
      <p:pic>
        <p:nvPicPr>
          <p:cNvPr id="7" name="Immagine 6">
            <a:extLst>
              <a:ext uri="{FF2B5EF4-FFF2-40B4-BE49-F238E27FC236}">
                <a16:creationId xmlns:a16="http://schemas.microsoft.com/office/drawing/2014/main" id="{4729B988-1715-7F63-9A0A-2736F6C7B0B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769411" y="554109"/>
            <a:ext cx="4223774" cy="5749782"/>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3F0BEBAA-27E8-D3FE-2E4B-3130C7DFFD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5B6177E6-773B-EDF6-AEA5-DA1F93BBADBF}"/>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8FAA1757-FF3F-E06C-6B6F-9E6C9079BB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1DDE4521-CC96-73BB-0CE7-31AF33F097C4}"/>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605955" y="3199454"/>
            <a:ext cx="6595434" cy="3215502"/>
          </a:xfrm>
          <a:prstGeom prst="rect">
            <a:avLst/>
          </a:prstGeom>
        </p:spPr>
      </p:pic>
      <p:sp>
        <p:nvSpPr>
          <p:cNvPr id="6" name="Ovale 5">
            <a:extLst>
              <a:ext uri="{FF2B5EF4-FFF2-40B4-BE49-F238E27FC236}">
                <a16:creationId xmlns:a16="http://schemas.microsoft.com/office/drawing/2014/main" id="{CA977203-4714-F464-FF01-0162C77105E2}"/>
              </a:ext>
            </a:extLst>
          </p:cNvPr>
          <p:cNvSpPr/>
          <p:nvPr/>
        </p:nvSpPr>
        <p:spPr>
          <a:xfrm>
            <a:off x="4648913" y="4067798"/>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a:extLst>
              <a:ext uri="{FF2B5EF4-FFF2-40B4-BE49-F238E27FC236}">
                <a16:creationId xmlns:a16="http://schemas.microsoft.com/office/drawing/2014/main" id="{C57C2189-7991-0578-6B45-4EC8C82B077B}"/>
              </a:ext>
            </a:extLst>
          </p:cNvPr>
          <p:cNvSpPr/>
          <p:nvPr/>
        </p:nvSpPr>
        <p:spPr>
          <a:xfrm>
            <a:off x="4648913" y="4950820"/>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a:extLst>
              <a:ext uri="{FF2B5EF4-FFF2-40B4-BE49-F238E27FC236}">
                <a16:creationId xmlns:a16="http://schemas.microsoft.com/office/drawing/2014/main" id="{AF0D4954-DEC3-EC75-EB0C-9C1E0BAA63F3}"/>
              </a:ext>
            </a:extLst>
          </p:cNvPr>
          <p:cNvSpPr/>
          <p:nvPr/>
        </p:nvSpPr>
        <p:spPr>
          <a:xfrm>
            <a:off x="4648913" y="5834080"/>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a:extLst>
              <a:ext uri="{FF2B5EF4-FFF2-40B4-BE49-F238E27FC236}">
                <a16:creationId xmlns:a16="http://schemas.microsoft.com/office/drawing/2014/main" id="{48C17D1C-4571-9674-7320-21273B669BB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30915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0892F-1885-0B11-1CF7-CB0BAC690AF4}"/>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B441A334-2C0B-6F68-4A74-7E337ED878C1}"/>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C737FA82-37C2-139B-4FD3-1F1A9D44E92C}"/>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63660702-D2D0-B4C8-E5D9-A8901A7CE425}"/>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14</a:t>
            </a:fld>
            <a:endParaRPr lang="it-IT" sz="900" b="1">
              <a:solidFill>
                <a:schemeClr val="tx1"/>
              </a:solidFill>
            </a:endParaRPr>
          </a:p>
        </p:txBody>
      </p:sp>
      <p:sp>
        <p:nvSpPr>
          <p:cNvPr id="21" name="CasellaDiTesto 20">
            <a:extLst>
              <a:ext uri="{FF2B5EF4-FFF2-40B4-BE49-F238E27FC236}">
                <a16:creationId xmlns:a16="http://schemas.microsoft.com/office/drawing/2014/main" id="{F0367BA7-7C76-85BD-09D0-457AF62C6970}"/>
              </a:ext>
            </a:extLst>
          </p:cNvPr>
          <p:cNvSpPr txBox="1"/>
          <p:nvPr/>
        </p:nvSpPr>
        <p:spPr>
          <a:xfrm>
            <a:off x="379310" y="1082452"/>
            <a:ext cx="6716962" cy="2862322"/>
          </a:xfrm>
          <a:prstGeom prst="rect">
            <a:avLst/>
          </a:prstGeom>
          <a:noFill/>
        </p:spPr>
        <p:txBody>
          <a:bodyPr wrap="square" rtlCol="0">
            <a:spAutoFit/>
          </a:bodyPr>
          <a:lstStyle/>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Altre variazioni progettuali: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Variazione n. unità di personale</a:t>
            </a:r>
            <a:r>
              <a:rPr lang="it-IT" sz="1600">
                <a:solidFill>
                  <a:srgbClr val="000000"/>
                </a:solidFill>
                <a:latin typeface="Arial" panose="020B0604020202020204" pitchFamily="34" charset="0"/>
                <a:cs typeface="Arial" panose="020B0604020202020204" pitchFamily="34" charset="0"/>
              </a:rPr>
              <a:t>»: tale fattispecie può configurarsi qualora si ritenga di modificare la dotazione di personale impegnato nelle attività, per sopravvenute esigenze legate all’attuazione del progetto.                                                                                                            E’ possibile, infatti, variare il numero di unità da impiegare nell’attività </a:t>
            </a:r>
            <a:r>
              <a:rPr lang="it-IT" sz="1600" u="sng">
                <a:solidFill>
                  <a:srgbClr val="000000"/>
                </a:solidFill>
                <a:latin typeface="Arial" panose="020B0604020202020204" pitchFamily="34" charset="0"/>
                <a:cs typeface="Arial" panose="020B0604020202020204" pitchFamily="34" charset="0"/>
              </a:rPr>
              <a:t>senza modificare la stessa*</a:t>
            </a:r>
            <a:r>
              <a:rPr lang="it-IT" sz="1600">
                <a:solidFill>
                  <a:srgbClr val="000000"/>
                </a:solidFill>
                <a:latin typeface="Arial" panose="020B0604020202020204" pitchFamily="34" charset="0"/>
                <a:cs typeface="Arial" panose="020B0604020202020204" pitchFamily="34" charset="0"/>
              </a:rPr>
              <a:t>. </a:t>
            </a:r>
            <a:endParaRPr lang="it-IT"/>
          </a:p>
          <a:p>
            <a:pPr marL="285750" indent="-285750" algn="ctr">
              <a:buFont typeface="Wingdings" panose="05000000000000000000" pitchFamily="2" charset="2"/>
              <a:buChar char="§"/>
            </a:pPr>
            <a:endParaRPr lang="it-IT"/>
          </a:p>
          <a:p>
            <a:pPr marL="285750" indent="-285750" algn="ctr">
              <a:buFont typeface="Wingdings" panose="05000000000000000000" pitchFamily="2" charset="2"/>
              <a:buChar char="§"/>
            </a:pPr>
            <a:endParaRPr lang="it-IT"/>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22FF5DFE-8E17-652D-37FA-55D1DCC892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53434FBD-2D09-A6C7-C6F9-8FFEF9AE3BD1}"/>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5C192A94-C2CB-B02D-E697-6DAF3E96AC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9A6E6693-2194-FAED-BD2F-286074E7EAF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05955" y="3386271"/>
            <a:ext cx="6595434" cy="2985956"/>
          </a:xfrm>
          <a:prstGeom prst="rect">
            <a:avLst/>
          </a:prstGeom>
        </p:spPr>
      </p:pic>
      <p:sp>
        <p:nvSpPr>
          <p:cNvPr id="6" name="Ovale 5">
            <a:extLst>
              <a:ext uri="{FF2B5EF4-FFF2-40B4-BE49-F238E27FC236}">
                <a16:creationId xmlns:a16="http://schemas.microsoft.com/office/drawing/2014/main" id="{9EFBDBB4-B58B-1DFD-23E1-E4C74252CA46}"/>
              </a:ext>
            </a:extLst>
          </p:cNvPr>
          <p:cNvSpPr/>
          <p:nvPr/>
        </p:nvSpPr>
        <p:spPr>
          <a:xfrm>
            <a:off x="4930924" y="4204974"/>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a:extLst>
              <a:ext uri="{FF2B5EF4-FFF2-40B4-BE49-F238E27FC236}">
                <a16:creationId xmlns:a16="http://schemas.microsoft.com/office/drawing/2014/main" id="{8049ECA1-62A8-EF5E-1109-33D5919436FD}"/>
              </a:ext>
            </a:extLst>
          </p:cNvPr>
          <p:cNvSpPr/>
          <p:nvPr/>
        </p:nvSpPr>
        <p:spPr>
          <a:xfrm>
            <a:off x="4930924" y="5013222"/>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a:extLst>
              <a:ext uri="{FF2B5EF4-FFF2-40B4-BE49-F238E27FC236}">
                <a16:creationId xmlns:a16="http://schemas.microsoft.com/office/drawing/2014/main" id="{5AC72C96-C501-0A9D-DC3C-1817C2682555}"/>
              </a:ext>
            </a:extLst>
          </p:cNvPr>
          <p:cNvSpPr/>
          <p:nvPr/>
        </p:nvSpPr>
        <p:spPr>
          <a:xfrm>
            <a:off x="4930924" y="5863987"/>
            <a:ext cx="222190" cy="29055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055ADA9C-CE0A-F623-CDCB-AEC9DE98A053}"/>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sp>
        <p:nvSpPr>
          <p:cNvPr id="7" name="CasellaDiTesto 6">
            <a:extLst>
              <a:ext uri="{FF2B5EF4-FFF2-40B4-BE49-F238E27FC236}">
                <a16:creationId xmlns:a16="http://schemas.microsoft.com/office/drawing/2014/main" id="{C0E29CD8-9288-A019-E03B-C777E324231E}"/>
              </a:ext>
            </a:extLst>
          </p:cNvPr>
          <p:cNvSpPr txBox="1"/>
          <p:nvPr/>
        </p:nvSpPr>
        <p:spPr>
          <a:xfrm>
            <a:off x="3790217" y="4250224"/>
            <a:ext cx="853585" cy="200055"/>
          </a:xfrm>
          <a:prstGeom prst="rect">
            <a:avLst/>
          </a:prstGeom>
          <a:noFill/>
        </p:spPr>
        <p:txBody>
          <a:bodyPr wrap="square" rtlCol="0">
            <a:spAutoFit/>
          </a:bodyPr>
          <a:lstStyle/>
          <a:p>
            <a:r>
              <a:rPr lang="it-IT" sz="700"/>
              <a:t>Non modificabile*</a:t>
            </a:r>
          </a:p>
        </p:txBody>
      </p:sp>
      <p:sp>
        <p:nvSpPr>
          <p:cNvPr id="8" name="CasellaDiTesto 7">
            <a:extLst>
              <a:ext uri="{FF2B5EF4-FFF2-40B4-BE49-F238E27FC236}">
                <a16:creationId xmlns:a16="http://schemas.microsoft.com/office/drawing/2014/main" id="{3D6E7D69-560C-E19A-DF49-AA49896BAB60}"/>
              </a:ext>
            </a:extLst>
          </p:cNvPr>
          <p:cNvSpPr txBox="1"/>
          <p:nvPr/>
        </p:nvSpPr>
        <p:spPr>
          <a:xfrm>
            <a:off x="3737790" y="5010062"/>
            <a:ext cx="853585" cy="200055"/>
          </a:xfrm>
          <a:prstGeom prst="rect">
            <a:avLst/>
          </a:prstGeom>
          <a:noFill/>
        </p:spPr>
        <p:txBody>
          <a:bodyPr wrap="square" rtlCol="0">
            <a:spAutoFit/>
          </a:bodyPr>
          <a:lstStyle/>
          <a:p>
            <a:r>
              <a:rPr lang="it-IT" sz="700"/>
              <a:t>Non modificabile*</a:t>
            </a:r>
          </a:p>
        </p:txBody>
      </p:sp>
      <p:sp>
        <p:nvSpPr>
          <p:cNvPr id="13" name="CasellaDiTesto 12">
            <a:extLst>
              <a:ext uri="{FF2B5EF4-FFF2-40B4-BE49-F238E27FC236}">
                <a16:creationId xmlns:a16="http://schemas.microsoft.com/office/drawing/2014/main" id="{7ADFD843-C39F-9813-80BF-7D7E8F6A613D}"/>
              </a:ext>
            </a:extLst>
          </p:cNvPr>
          <p:cNvSpPr txBox="1"/>
          <p:nvPr/>
        </p:nvSpPr>
        <p:spPr>
          <a:xfrm>
            <a:off x="3737791" y="5863987"/>
            <a:ext cx="853585" cy="200055"/>
          </a:xfrm>
          <a:prstGeom prst="rect">
            <a:avLst/>
          </a:prstGeom>
          <a:noFill/>
        </p:spPr>
        <p:txBody>
          <a:bodyPr wrap="square" rtlCol="0">
            <a:spAutoFit/>
          </a:bodyPr>
          <a:lstStyle/>
          <a:p>
            <a:r>
              <a:rPr lang="it-IT" sz="700"/>
              <a:t>Non modificabile*</a:t>
            </a:r>
          </a:p>
        </p:txBody>
      </p:sp>
    </p:spTree>
    <p:extLst>
      <p:ext uri="{BB962C8B-B14F-4D97-AF65-F5344CB8AC3E}">
        <p14:creationId xmlns:p14="http://schemas.microsoft.com/office/powerpoint/2010/main" val="1552469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39DB81-F107-3EA6-A1A2-20C0D8A24019}"/>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81FF7AC7-40B0-C71E-4306-D6018505BF53}"/>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74ABE5AB-72DD-8340-66C9-687A2F09051C}"/>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C68A81D7-4B39-3CDB-2CF2-12B3FEB0FC4E}"/>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15</a:t>
            </a:fld>
            <a:endParaRPr lang="it-IT" sz="900" b="1">
              <a:solidFill>
                <a:schemeClr val="tx1"/>
              </a:solidFill>
            </a:endParaRPr>
          </a:p>
        </p:txBody>
      </p:sp>
      <p:sp>
        <p:nvSpPr>
          <p:cNvPr id="21" name="CasellaDiTesto 20">
            <a:extLst>
              <a:ext uri="{FF2B5EF4-FFF2-40B4-BE49-F238E27FC236}">
                <a16:creationId xmlns:a16="http://schemas.microsoft.com/office/drawing/2014/main" id="{500B3941-CEB9-1963-F202-080E791F1C1C}"/>
              </a:ext>
            </a:extLst>
          </p:cNvPr>
          <p:cNvSpPr txBox="1"/>
          <p:nvPr/>
        </p:nvSpPr>
        <p:spPr>
          <a:xfrm>
            <a:off x="379310" y="1082452"/>
            <a:ext cx="6716962" cy="2369880"/>
          </a:xfrm>
          <a:prstGeom prst="rect">
            <a:avLst/>
          </a:prstGeom>
          <a:noFill/>
        </p:spPr>
        <p:txBody>
          <a:bodyPr wrap="square" rtlCol="0">
            <a:spAutoFit/>
          </a:bodyPr>
          <a:lstStyle/>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Altre variazioni progettuali: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Variazione tipologia di figura professionale</a:t>
            </a:r>
            <a:r>
              <a:rPr lang="it-IT" sz="1600">
                <a:solidFill>
                  <a:srgbClr val="000000"/>
                </a:solidFill>
                <a:latin typeface="Arial" panose="020B0604020202020204" pitchFamily="34" charset="0"/>
                <a:cs typeface="Arial" panose="020B0604020202020204" pitchFamily="34" charset="0"/>
              </a:rPr>
              <a:t>»: tale fattispecie può configurarsi qualora si ritenga, per sopravvenute esigenze legate all’attuazione del progetto, di inserire nuove figure professionali ritenute fondamentali (cfr. istruzioni operative di seguito riportate).</a:t>
            </a:r>
            <a:endParaRPr lang="it-IT"/>
          </a:p>
          <a:p>
            <a:pPr marL="285750" indent="-285750" algn="ctr">
              <a:buFont typeface="Wingdings" panose="05000000000000000000" pitchFamily="2" charset="2"/>
              <a:buChar char="§"/>
            </a:pPr>
            <a:endParaRPr lang="it-IT"/>
          </a:p>
          <a:p>
            <a:pPr marL="285750" indent="-285750" algn="ctr">
              <a:buFont typeface="Wingdings" panose="05000000000000000000" pitchFamily="2" charset="2"/>
              <a:buChar char="§"/>
            </a:pPr>
            <a:endParaRPr lang="it-IT"/>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DDD78B31-6095-3C3B-4EA1-FCE7C414B6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2F504539-30EA-804F-441B-8E16D186BDB2}"/>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142B063E-61D8-CD3A-3CE8-3FF23AB1DF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38840342-C50C-C2CF-B106-9479D8BDE07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76871" y="2898225"/>
            <a:ext cx="8512407" cy="3607906"/>
          </a:xfrm>
          <a:prstGeom prst="rect">
            <a:avLst/>
          </a:prstGeom>
        </p:spPr>
      </p:pic>
      <p:sp>
        <p:nvSpPr>
          <p:cNvPr id="8" name="Rettangolo 7">
            <a:extLst>
              <a:ext uri="{FF2B5EF4-FFF2-40B4-BE49-F238E27FC236}">
                <a16:creationId xmlns:a16="http://schemas.microsoft.com/office/drawing/2014/main" id="{FEF9C23E-6932-F95A-5FD5-D6A12CA1B7E4}"/>
              </a:ext>
            </a:extLst>
          </p:cNvPr>
          <p:cNvSpPr/>
          <p:nvPr/>
        </p:nvSpPr>
        <p:spPr>
          <a:xfrm>
            <a:off x="776871" y="5682953"/>
            <a:ext cx="3674850" cy="823178"/>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4" name="Connettore diritto 13">
            <a:extLst>
              <a:ext uri="{FF2B5EF4-FFF2-40B4-BE49-F238E27FC236}">
                <a16:creationId xmlns:a16="http://schemas.microsoft.com/office/drawing/2014/main" id="{91574873-8ABB-D8B2-9BB1-09AC9D323802}"/>
              </a:ext>
            </a:extLst>
          </p:cNvPr>
          <p:cNvCxnSpPr/>
          <p:nvPr/>
        </p:nvCxnSpPr>
        <p:spPr>
          <a:xfrm flipV="1">
            <a:off x="4451721" y="4862557"/>
            <a:ext cx="675756" cy="82039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CasellaDiTesto 14">
            <a:extLst>
              <a:ext uri="{FF2B5EF4-FFF2-40B4-BE49-F238E27FC236}">
                <a16:creationId xmlns:a16="http://schemas.microsoft.com/office/drawing/2014/main" id="{4E5BFA69-8212-7B4E-DCC0-5D54A9CD9953}"/>
              </a:ext>
            </a:extLst>
          </p:cNvPr>
          <p:cNvSpPr txBox="1"/>
          <p:nvPr/>
        </p:nvSpPr>
        <p:spPr>
          <a:xfrm>
            <a:off x="5127477" y="4572000"/>
            <a:ext cx="1786071" cy="646331"/>
          </a:xfrm>
          <a:prstGeom prst="rect">
            <a:avLst/>
          </a:prstGeom>
          <a:solidFill>
            <a:schemeClr val="bg1"/>
          </a:solidFill>
          <a:ln>
            <a:solidFill>
              <a:srgbClr val="FF0000"/>
            </a:solidFill>
          </a:ln>
        </p:spPr>
        <p:txBody>
          <a:bodyPr wrap="square" rtlCol="0">
            <a:spAutoFit/>
          </a:bodyPr>
          <a:lstStyle/>
          <a:p>
            <a:r>
              <a:rPr lang="it-IT" sz="900" b="1">
                <a:effectLst>
                  <a:outerShdw blurRad="38100" dist="38100" dir="2700000" algn="tl">
                    <a:srgbClr val="000000">
                      <a:alpha val="43137"/>
                    </a:srgbClr>
                  </a:outerShdw>
                </a:effectLst>
              </a:rPr>
              <a:t>STEP 1</a:t>
            </a:r>
            <a:r>
              <a:rPr lang="it-IT" sz="900">
                <a:effectLst>
                  <a:outerShdw blurRad="38100" dist="38100" dir="2700000" algn="tl">
                    <a:srgbClr val="000000">
                      <a:alpha val="43137"/>
                    </a:srgbClr>
                  </a:outerShdw>
                </a:effectLst>
              </a:rPr>
              <a:t>: </a:t>
            </a:r>
            <a:r>
              <a:rPr lang="it-IT" sz="900">
                <a:effectLst>
                  <a:outerShdw blurRad="38100" dist="38100" dir="2700000" algn="tl">
                    <a:srgbClr val="000000">
                      <a:alpha val="43137"/>
                    </a:srgbClr>
                  </a:outerShdw>
                </a:effectLst>
                <a:latin typeface="Arial" panose="020B0604020202020204" pitchFamily="34" charset="0"/>
                <a:cs typeface="Arial" panose="020B0604020202020204" pitchFamily="34" charset="0"/>
              </a:rPr>
              <a:t>Inserire una nuova riga all’interno del progetto originario ed indicare la nuova figura professionale</a:t>
            </a:r>
          </a:p>
        </p:txBody>
      </p:sp>
      <p:sp>
        <p:nvSpPr>
          <p:cNvPr id="17" name="CasellaDiTesto 16">
            <a:extLst>
              <a:ext uri="{FF2B5EF4-FFF2-40B4-BE49-F238E27FC236}">
                <a16:creationId xmlns:a16="http://schemas.microsoft.com/office/drawing/2014/main" id="{CD240001-5CCD-D0C5-8DF5-4B547E8A8F99}"/>
              </a:ext>
            </a:extLst>
          </p:cNvPr>
          <p:cNvSpPr txBox="1"/>
          <p:nvPr/>
        </p:nvSpPr>
        <p:spPr>
          <a:xfrm>
            <a:off x="5127477" y="5390806"/>
            <a:ext cx="1786071" cy="507831"/>
          </a:xfrm>
          <a:prstGeom prst="rect">
            <a:avLst/>
          </a:prstGeom>
          <a:solidFill>
            <a:schemeClr val="bg1"/>
          </a:solidFill>
          <a:ln>
            <a:solidFill>
              <a:srgbClr val="FF0000"/>
            </a:solidFill>
          </a:ln>
        </p:spPr>
        <p:txBody>
          <a:bodyPr wrap="square" rtlCol="0">
            <a:spAutoFit/>
          </a:bodyPr>
          <a:lstStyle/>
          <a:p>
            <a:r>
              <a:rPr lang="it-IT" sz="900" b="1">
                <a:effectLst>
                  <a:outerShdw blurRad="38100" dist="38100" dir="2700000" algn="tl">
                    <a:srgbClr val="000000">
                      <a:alpha val="43137"/>
                    </a:srgbClr>
                  </a:outerShdw>
                </a:effectLst>
              </a:rPr>
              <a:t>STEP 2</a:t>
            </a:r>
            <a:r>
              <a:rPr lang="it-IT" sz="900">
                <a:effectLst>
                  <a:outerShdw blurRad="38100" dist="38100" dir="2700000" algn="tl">
                    <a:srgbClr val="000000">
                      <a:alpha val="43137"/>
                    </a:srgbClr>
                  </a:outerShdw>
                </a:effectLst>
              </a:rPr>
              <a:t>: </a:t>
            </a:r>
            <a:r>
              <a:rPr lang="it-IT" sz="900">
                <a:effectLst>
                  <a:outerShdw blurRad="38100" dist="38100" dir="2700000" algn="tl">
                    <a:srgbClr val="000000">
                      <a:alpha val="43137"/>
                    </a:srgbClr>
                  </a:outerShdw>
                </a:effectLst>
                <a:latin typeface="Arial" panose="020B0604020202020204" pitchFamily="34" charset="0"/>
                <a:cs typeface="Arial" panose="020B0604020202020204" pitchFamily="34" charset="0"/>
              </a:rPr>
              <a:t>non inserire alcun valore all’interno dei parametri numerici</a:t>
            </a:r>
          </a:p>
        </p:txBody>
      </p:sp>
      <p:sp>
        <p:nvSpPr>
          <p:cNvPr id="20" name="Ovale 19">
            <a:extLst>
              <a:ext uri="{FF2B5EF4-FFF2-40B4-BE49-F238E27FC236}">
                <a16:creationId xmlns:a16="http://schemas.microsoft.com/office/drawing/2014/main" id="{D3B05262-EDBD-BDC8-2501-410B720F78AF}"/>
              </a:ext>
            </a:extLst>
          </p:cNvPr>
          <p:cNvSpPr/>
          <p:nvPr/>
        </p:nvSpPr>
        <p:spPr>
          <a:xfrm>
            <a:off x="4563454" y="5973510"/>
            <a:ext cx="110494" cy="2050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Ovale 21">
            <a:extLst>
              <a:ext uri="{FF2B5EF4-FFF2-40B4-BE49-F238E27FC236}">
                <a16:creationId xmlns:a16="http://schemas.microsoft.com/office/drawing/2014/main" id="{5770FBCE-5DEB-3CFA-4D89-CFC233A354C1}"/>
              </a:ext>
            </a:extLst>
          </p:cNvPr>
          <p:cNvSpPr/>
          <p:nvPr/>
        </p:nvSpPr>
        <p:spPr>
          <a:xfrm>
            <a:off x="4818255" y="5973510"/>
            <a:ext cx="110494" cy="2050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Ovale 22">
            <a:extLst>
              <a:ext uri="{FF2B5EF4-FFF2-40B4-BE49-F238E27FC236}">
                <a16:creationId xmlns:a16="http://schemas.microsoft.com/office/drawing/2014/main" id="{E10481EE-FA1A-3453-B1BF-B964155C2164}"/>
              </a:ext>
            </a:extLst>
          </p:cNvPr>
          <p:cNvSpPr/>
          <p:nvPr/>
        </p:nvSpPr>
        <p:spPr>
          <a:xfrm>
            <a:off x="5098991" y="5973510"/>
            <a:ext cx="110494" cy="2050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5" name="Connettore diritto 24">
            <a:extLst>
              <a:ext uri="{FF2B5EF4-FFF2-40B4-BE49-F238E27FC236}">
                <a16:creationId xmlns:a16="http://schemas.microsoft.com/office/drawing/2014/main" id="{F2259A10-060B-EA9E-9341-D3F3B22A4C66}"/>
              </a:ext>
            </a:extLst>
          </p:cNvPr>
          <p:cNvCxnSpPr/>
          <p:nvPr/>
        </p:nvCxnSpPr>
        <p:spPr>
          <a:xfrm flipV="1">
            <a:off x="4932631" y="5775548"/>
            <a:ext cx="194846" cy="1979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nettore diritto 25">
            <a:extLst>
              <a:ext uri="{FF2B5EF4-FFF2-40B4-BE49-F238E27FC236}">
                <a16:creationId xmlns:a16="http://schemas.microsoft.com/office/drawing/2014/main" id="{D7E1D43B-4388-F110-AACC-C1E71352DBA3}"/>
              </a:ext>
            </a:extLst>
          </p:cNvPr>
          <p:cNvCxnSpPr>
            <a:cxnSpLocks/>
          </p:cNvCxnSpPr>
          <p:nvPr/>
        </p:nvCxnSpPr>
        <p:spPr>
          <a:xfrm flipH="1" flipV="1">
            <a:off x="5143898" y="5759906"/>
            <a:ext cx="10340" cy="19819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Connettore diritto 28">
            <a:extLst>
              <a:ext uri="{FF2B5EF4-FFF2-40B4-BE49-F238E27FC236}">
                <a16:creationId xmlns:a16="http://schemas.microsoft.com/office/drawing/2014/main" id="{1C0486AA-C31C-4C8E-A321-4F34991F1290}"/>
              </a:ext>
            </a:extLst>
          </p:cNvPr>
          <p:cNvCxnSpPr>
            <a:cxnSpLocks/>
            <a:stCxn id="20" idx="0"/>
          </p:cNvCxnSpPr>
          <p:nvPr/>
        </p:nvCxnSpPr>
        <p:spPr>
          <a:xfrm flipV="1">
            <a:off x="4618701" y="5759847"/>
            <a:ext cx="499512" cy="21366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Ovale 31">
            <a:extLst>
              <a:ext uri="{FF2B5EF4-FFF2-40B4-BE49-F238E27FC236}">
                <a16:creationId xmlns:a16="http://schemas.microsoft.com/office/drawing/2014/main" id="{03F762E7-FD2D-7F15-2ECD-70121B9E3739}"/>
              </a:ext>
            </a:extLst>
          </p:cNvPr>
          <p:cNvSpPr/>
          <p:nvPr/>
        </p:nvSpPr>
        <p:spPr>
          <a:xfrm>
            <a:off x="7453523" y="5981214"/>
            <a:ext cx="198694" cy="18968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Ovale 34">
            <a:extLst>
              <a:ext uri="{FF2B5EF4-FFF2-40B4-BE49-F238E27FC236}">
                <a16:creationId xmlns:a16="http://schemas.microsoft.com/office/drawing/2014/main" id="{7C1EA612-F0D9-106F-F93C-61F72975A6CD}"/>
              </a:ext>
            </a:extLst>
          </p:cNvPr>
          <p:cNvSpPr/>
          <p:nvPr/>
        </p:nvSpPr>
        <p:spPr>
          <a:xfrm>
            <a:off x="7183657" y="5999697"/>
            <a:ext cx="198694" cy="18968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Ovale 35">
            <a:extLst>
              <a:ext uri="{FF2B5EF4-FFF2-40B4-BE49-F238E27FC236}">
                <a16:creationId xmlns:a16="http://schemas.microsoft.com/office/drawing/2014/main" id="{CD6740CC-E16F-025B-AC46-1EEA07A40954}"/>
              </a:ext>
            </a:extLst>
          </p:cNvPr>
          <p:cNvSpPr/>
          <p:nvPr/>
        </p:nvSpPr>
        <p:spPr>
          <a:xfrm>
            <a:off x="6913808" y="5999696"/>
            <a:ext cx="198694" cy="18968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a:extLst>
              <a:ext uri="{FF2B5EF4-FFF2-40B4-BE49-F238E27FC236}">
                <a16:creationId xmlns:a16="http://schemas.microsoft.com/office/drawing/2014/main" id="{D1CDE2EA-9FF0-C4D1-6C8A-E7FD21D8FB33}"/>
              </a:ext>
            </a:extLst>
          </p:cNvPr>
          <p:cNvSpPr txBox="1"/>
          <p:nvPr/>
        </p:nvSpPr>
        <p:spPr>
          <a:xfrm>
            <a:off x="8869174" y="5067640"/>
            <a:ext cx="1786071" cy="646331"/>
          </a:xfrm>
          <a:prstGeom prst="rect">
            <a:avLst/>
          </a:prstGeom>
          <a:solidFill>
            <a:schemeClr val="bg1"/>
          </a:solidFill>
          <a:ln>
            <a:solidFill>
              <a:srgbClr val="FF0000"/>
            </a:solidFill>
          </a:ln>
        </p:spPr>
        <p:txBody>
          <a:bodyPr wrap="square" rtlCol="0">
            <a:spAutoFit/>
          </a:bodyPr>
          <a:lstStyle/>
          <a:p>
            <a:r>
              <a:rPr lang="it-IT" sz="900" b="1">
                <a:effectLst>
                  <a:outerShdw blurRad="38100" dist="38100" dir="2700000" algn="tl">
                    <a:srgbClr val="000000">
                      <a:alpha val="43137"/>
                    </a:srgbClr>
                  </a:outerShdw>
                </a:effectLst>
              </a:rPr>
              <a:t>STEP 3</a:t>
            </a:r>
            <a:r>
              <a:rPr lang="it-IT" sz="900">
                <a:effectLst>
                  <a:outerShdw blurRad="38100" dist="38100" dir="2700000" algn="tl">
                    <a:srgbClr val="000000">
                      <a:alpha val="43137"/>
                    </a:srgbClr>
                  </a:outerShdw>
                </a:effectLst>
              </a:rPr>
              <a:t>: </a:t>
            </a:r>
            <a:r>
              <a:rPr lang="it-IT" sz="900">
                <a:effectLst>
                  <a:outerShdw blurRad="38100" dist="38100" dir="2700000" algn="tl">
                    <a:srgbClr val="000000">
                      <a:alpha val="43137"/>
                    </a:srgbClr>
                  </a:outerShdw>
                </a:effectLst>
                <a:latin typeface="Arial" panose="020B0604020202020204" pitchFamily="34" charset="0"/>
                <a:cs typeface="Arial" panose="020B0604020202020204" pitchFamily="34" charset="0"/>
              </a:rPr>
              <a:t>Inserire nella parte in verde del progetto rimodulato i parametri numerici della nuova figura professionale</a:t>
            </a:r>
          </a:p>
        </p:txBody>
      </p:sp>
      <p:cxnSp>
        <p:nvCxnSpPr>
          <p:cNvPr id="38" name="Connettore diritto 37">
            <a:extLst>
              <a:ext uri="{FF2B5EF4-FFF2-40B4-BE49-F238E27FC236}">
                <a16:creationId xmlns:a16="http://schemas.microsoft.com/office/drawing/2014/main" id="{77457F51-5139-207F-1480-60C91D749681}"/>
              </a:ext>
            </a:extLst>
          </p:cNvPr>
          <p:cNvCxnSpPr>
            <a:cxnSpLocks/>
            <a:stCxn id="36" idx="0"/>
          </p:cNvCxnSpPr>
          <p:nvPr/>
        </p:nvCxnSpPr>
        <p:spPr>
          <a:xfrm flipV="1">
            <a:off x="7013155" y="5713971"/>
            <a:ext cx="1856018" cy="2857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ttore diritto 39">
            <a:extLst>
              <a:ext uri="{FF2B5EF4-FFF2-40B4-BE49-F238E27FC236}">
                <a16:creationId xmlns:a16="http://schemas.microsoft.com/office/drawing/2014/main" id="{1D5D7893-B85D-2FEF-DFB5-42A00660DFE8}"/>
              </a:ext>
            </a:extLst>
          </p:cNvPr>
          <p:cNvCxnSpPr>
            <a:cxnSpLocks/>
            <a:stCxn id="35" idx="0"/>
          </p:cNvCxnSpPr>
          <p:nvPr/>
        </p:nvCxnSpPr>
        <p:spPr>
          <a:xfrm flipV="1">
            <a:off x="7283004" y="5729481"/>
            <a:ext cx="1586169" cy="27021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EBF5953F-7F06-88C3-C651-336C1917CD5A}"/>
              </a:ext>
            </a:extLst>
          </p:cNvPr>
          <p:cNvCxnSpPr>
            <a:cxnSpLocks/>
            <a:stCxn id="32" idx="0"/>
          </p:cNvCxnSpPr>
          <p:nvPr/>
        </p:nvCxnSpPr>
        <p:spPr>
          <a:xfrm flipV="1">
            <a:off x="7552870" y="5738722"/>
            <a:ext cx="1316303" cy="2424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293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B5A52-5EB2-4C70-C2D6-B4C41C4F0605}"/>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51FD2D24-B203-82EE-86A0-1CFB825D1192}"/>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360CDC64-B510-C912-F137-701FC094AD04}"/>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A59D44B1-4A6F-8C98-7C5D-B704A91F2825}"/>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16</a:t>
            </a:fld>
            <a:endParaRPr lang="it-IT" sz="900" b="1">
              <a:solidFill>
                <a:schemeClr val="tx1"/>
              </a:solidFill>
            </a:endParaRPr>
          </a:p>
        </p:txBody>
      </p:sp>
      <p:sp>
        <p:nvSpPr>
          <p:cNvPr id="21" name="CasellaDiTesto 20">
            <a:extLst>
              <a:ext uri="{FF2B5EF4-FFF2-40B4-BE49-F238E27FC236}">
                <a16:creationId xmlns:a16="http://schemas.microsoft.com/office/drawing/2014/main" id="{25CF61AA-7587-C3AD-9F5E-CE6324587C14}"/>
              </a:ext>
            </a:extLst>
          </p:cNvPr>
          <p:cNvSpPr txBox="1"/>
          <p:nvPr/>
        </p:nvSpPr>
        <p:spPr>
          <a:xfrm>
            <a:off x="379310" y="1082452"/>
            <a:ext cx="6716962" cy="4431983"/>
          </a:xfrm>
          <a:prstGeom prst="rect">
            <a:avLst/>
          </a:prstGeom>
          <a:noFill/>
        </p:spPr>
        <p:txBody>
          <a:bodyPr wrap="square" rtlCol="0">
            <a:spAutoFit/>
          </a:bodyPr>
          <a:lstStyle/>
          <a:p>
            <a:pPr algn="ctr"/>
            <a:r>
              <a:rPr lang="it-IT" sz="2400" b="1" u="sng"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FOCUS</a:t>
            </a:r>
            <a:r>
              <a:rPr lang="it-IT" sz="2400" b="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a:t>
            </a:r>
          </a:p>
          <a:p>
            <a:pPr algn="ctr"/>
            <a:r>
              <a:rPr lang="it-IT" sz="2400" b="1" i="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«Rinuncia parziale al contributo ricevuto»</a:t>
            </a:r>
          </a:p>
          <a:p>
            <a:pPr algn="ctr"/>
            <a:endParaRPr lang="it-IT" sz="2400" b="1" i="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algn="just"/>
            <a:r>
              <a:rPr lang="it-IT" sz="1600" dirty="0">
                <a:solidFill>
                  <a:srgbClr val="000000"/>
                </a:solidFill>
                <a:latin typeface="Arial" panose="020B0604020202020204" pitchFamily="34" charset="0"/>
                <a:cs typeface="Arial" panose="020B0604020202020204" pitchFamily="34" charset="0"/>
              </a:rPr>
              <a:t>Tale fattispecie si configura nel caso in cui l’Ente non spenda il 100% del contributo PNRR concesso.</a:t>
            </a:r>
          </a:p>
          <a:p>
            <a:pPr algn="just"/>
            <a:r>
              <a:rPr lang="it-IT" sz="1600" dirty="0">
                <a:solidFill>
                  <a:srgbClr val="000000"/>
                </a:solidFill>
                <a:latin typeface="Arial" panose="020B0604020202020204" pitchFamily="34" charset="0"/>
                <a:cs typeface="Arial" panose="020B0604020202020204" pitchFamily="34" charset="0"/>
              </a:rPr>
              <a:t>La quota di finanziamento residua rappresenta una economia che l’Ente è tenuto a comunicare all’Amministrazione, per la successiva rinuncia.</a:t>
            </a:r>
          </a:p>
          <a:p>
            <a:pPr algn="just"/>
            <a:r>
              <a:rPr lang="it-IT" sz="1600" dirty="0">
                <a:solidFill>
                  <a:srgbClr val="000000"/>
                </a:solidFill>
                <a:latin typeface="Arial" panose="020B0604020202020204" pitchFamily="34" charset="0"/>
                <a:cs typeface="Arial" panose="020B0604020202020204" pitchFamily="34" charset="0"/>
              </a:rPr>
              <a:t>Contestualmente, è necessario modificare l’importo sul sistema  </a:t>
            </a:r>
            <a:r>
              <a:rPr lang="it-IT" sz="1600" dirty="0" err="1">
                <a:solidFill>
                  <a:srgbClr val="000000"/>
                </a:solidFill>
                <a:latin typeface="Arial" panose="020B0604020202020204" pitchFamily="34" charset="0"/>
                <a:cs typeface="Arial" panose="020B0604020202020204" pitchFamily="34" charset="0"/>
              </a:rPr>
              <a:t>ReGiS</a:t>
            </a:r>
            <a:r>
              <a:rPr lang="it-IT" sz="1600" dirty="0">
                <a:solidFill>
                  <a:srgbClr val="000000"/>
                </a:solidFill>
                <a:latin typeface="Arial" panose="020B0604020202020204" pitchFamily="34" charset="0"/>
                <a:cs typeface="Arial" panose="020B0604020202020204" pitchFamily="34" charset="0"/>
              </a:rPr>
              <a:t> all’interno della sezione «</a:t>
            </a:r>
            <a:r>
              <a:rPr lang="it-IT" sz="1600" i="1" dirty="0">
                <a:solidFill>
                  <a:srgbClr val="000000"/>
                </a:solidFill>
                <a:latin typeface="Arial" panose="020B0604020202020204" pitchFamily="34" charset="0"/>
                <a:cs typeface="Arial" panose="020B0604020202020204" pitchFamily="34" charset="0"/>
              </a:rPr>
              <a:t>Gestione fonti</a:t>
            </a:r>
            <a:r>
              <a:rPr lang="it-IT" sz="1600" dirty="0">
                <a:solidFill>
                  <a:srgbClr val="000000"/>
                </a:solidFill>
                <a:latin typeface="Arial" panose="020B0604020202020204" pitchFamily="34" charset="0"/>
                <a:cs typeface="Arial" panose="020B0604020202020204" pitchFamily="34" charset="0"/>
              </a:rPr>
              <a:t>» ed «</a:t>
            </a:r>
            <a:r>
              <a:rPr lang="it-IT" sz="1600" i="1" dirty="0">
                <a:solidFill>
                  <a:srgbClr val="000000"/>
                </a:solidFill>
                <a:latin typeface="Arial" panose="020B0604020202020204" pitchFamily="34" charset="0"/>
                <a:cs typeface="Arial" panose="020B0604020202020204" pitchFamily="34" charset="0"/>
              </a:rPr>
              <a:t>Economie</a:t>
            </a:r>
            <a:r>
              <a:rPr lang="it-IT" sz="1600" dirty="0">
                <a:solidFill>
                  <a:srgbClr val="000000"/>
                </a:solidFill>
                <a:latin typeface="Arial" panose="020B0604020202020204" pitchFamily="34" charset="0"/>
                <a:cs typeface="Arial" panose="020B0604020202020204" pitchFamily="34" charset="0"/>
              </a:rPr>
              <a:t>» indicando l’importo oggetto di economia.</a:t>
            </a:r>
          </a:p>
          <a:p>
            <a:pPr algn="just"/>
            <a:endParaRPr lang="it-IT" sz="1600" dirty="0">
              <a:solidFill>
                <a:srgbClr val="000000"/>
              </a:solidFill>
              <a:latin typeface="Arial" panose="020B0604020202020204" pitchFamily="34" charset="0"/>
              <a:cs typeface="Arial" panose="020B0604020202020204" pitchFamily="34" charset="0"/>
            </a:endParaRPr>
          </a:p>
          <a:p>
            <a:pPr algn="just"/>
            <a:r>
              <a:rPr lang="it-IT" sz="1600" dirty="0">
                <a:solidFill>
                  <a:srgbClr val="000000"/>
                </a:solidFill>
                <a:latin typeface="Arial" panose="020B0604020202020204" pitchFamily="34" charset="0"/>
                <a:cs typeface="Arial" panose="020B0604020202020204" pitchFamily="34" charset="0"/>
              </a:rPr>
              <a:t>L’aggiornamento del suddetto dato deve essere aggiornato su </a:t>
            </a:r>
            <a:r>
              <a:rPr lang="it-IT" sz="1600" dirty="0" err="1">
                <a:solidFill>
                  <a:srgbClr val="000000"/>
                </a:solidFill>
                <a:latin typeface="Arial" panose="020B0604020202020204" pitchFamily="34" charset="0"/>
                <a:cs typeface="Arial" panose="020B0604020202020204" pitchFamily="34" charset="0"/>
              </a:rPr>
              <a:t>ReGiS</a:t>
            </a:r>
            <a:r>
              <a:rPr lang="it-IT" sz="1600" dirty="0">
                <a:solidFill>
                  <a:srgbClr val="000000"/>
                </a:solidFill>
                <a:latin typeface="Arial" panose="020B0604020202020204" pitchFamily="34" charset="0"/>
                <a:cs typeface="Arial" panose="020B0604020202020204" pitchFamily="34" charset="0"/>
              </a:rPr>
              <a:t> </a:t>
            </a:r>
            <a:r>
              <a:rPr lang="it-IT" sz="1600" b="1" dirty="0">
                <a:solidFill>
                  <a:srgbClr val="000000"/>
                </a:solidFill>
                <a:latin typeface="Arial" panose="020B0604020202020204" pitchFamily="34" charset="0"/>
                <a:cs typeface="Arial" panose="020B0604020202020204" pitchFamily="34" charset="0"/>
              </a:rPr>
              <a:t>preliminarmente alla presentazione del «saldo» </a:t>
            </a:r>
            <a:r>
              <a:rPr lang="it-IT" sz="1600" dirty="0">
                <a:solidFill>
                  <a:srgbClr val="000000"/>
                </a:solidFill>
                <a:latin typeface="Arial" panose="020B0604020202020204" pitchFamily="34" charset="0"/>
                <a:cs typeface="Arial" panose="020B0604020202020204" pitchFamily="34" charset="0"/>
              </a:rPr>
              <a:t>(ultimo 10%), per consentire all’Amministrazione di poter espletare tutte la attività di controllo finalizzate alla chiusura del progetto.</a:t>
            </a:r>
          </a:p>
          <a:p>
            <a:pPr marL="285750" indent="-285750" algn="ctr">
              <a:buFont typeface="Wingdings" panose="05000000000000000000" pitchFamily="2" charset="2"/>
              <a:buChar char="§"/>
            </a:pPr>
            <a:endParaRPr lang="it-IT" dirty="0"/>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1C2A2876-2101-A11B-8689-74CF95253A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B2E64C8E-1BD0-E15A-275F-B4EF31670159}"/>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2CD7B3AB-28B8-3470-1CF2-E47E2256F5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8" name="Immagine 7">
            <a:extLst>
              <a:ext uri="{FF2B5EF4-FFF2-40B4-BE49-F238E27FC236}">
                <a16:creationId xmlns:a16="http://schemas.microsoft.com/office/drawing/2014/main" id="{237F9332-D575-2A0D-5E43-96E23F88B54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29701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3DED6-38C7-C3B8-9838-1A03A5BBCBAD}"/>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B34A4980-A616-0C65-8BB0-C9E5432F31C3}"/>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FF871B54-A9A9-B684-38FE-19F3C354F62B}"/>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AC802C44-123A-012C-0328-42B872C52AE5}"/>
              </a:ext>
            </a:extLst>
          </p:cNvPr>
          <p:cNvSpPr>
            <a:spLocks noGrp="1"/>
          </p:cNvSpPr>
          <p:nvPr>
            <p:ph type="sldNum" sz="quarter" idx="12"/>
          </p:nvPr>
        </p:nvSpPr>
        <p:spPr>
          <a:xfrm>
            <a:off x="0" y="6506131"/>
            <a:ext cx="37931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17</a:t>
            </a:fld>
            <a:endParaRPr lang="it-IT" sz="900" b="1">
              <a:solidFill>
                <a:schemeClr val="tx1"/>
              </a:solidFill>
            </a:endParaRPr>
          </a:p>
        </p:txBody>
      </p:sp>
      <p:sp>
        <p:nvSpPr>
          <p:cNvPr id="21" name="CasellaDiTesto 20">
            <a:extLst>
              <a:ext uri="{FF2B5EF4-FFF2-40B4-BE49-F238E27FC236}">
                <a16:creationId xmlns:a16="http://schemas.microsoft.com/office/drawing/2014/main" id="{58F8EF6A-CF13-A264-A8E0-BB3B93D96D1D}"/>
              </a:ext>
            </a:extLst>
          </p:cNvPr>
          <p:cNvSpPr txBox="1"/>
          <p:nvPr/>
        </p:nvSpPr>
        <p:spPr>
          <a:xfrm>
            <a:off x="379310" y="1082452"/>
            <a:ext cx="6716962" cy="7663636"/>
          </a:xfrm>
          <a:prstGeom prst="rect">
            <a:avLst/>
          </a:prstGeom>
          <a:noFill/>
        </p:spPr>
        <p:txBody>
          <a:bodyPr wrap="square" rtlCol="0">
            <a:spAutoFit/>
          </a:bodyPr>
          <a:lstStyle/>
          <a:p>
            <a:pPr algn="ctr"/>
            <a:r>
              <a:rPr lang="it-IT" sz="2400" b="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Obblighi di monitoraggio sistema informativo </a:t>
            </a:r>
            <a:r>
              <a:rPr lang="it-IT" sz="2400" b="1" dirty="0" err="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ReGiS</a:t>
            </a:r>
            <a:endParaRPr lang="it-IT" sz="2400" b="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algn="just"/>
            <a:endParaRPr lang="it-IT" sz="2400" b="1" i="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algn="just"/>
            <a:r>
              <a:rPr lang="it-IT" sz="1600" dirty="0">
                <a:solidFill>
                  <a:srgbClr val="000000"/>
                </a:solidFill>
                <a:latin typeface="Arial" panose="020B0604020202020204" pitchFamily="34" charset="0"/>
                <a:cs typeface="Arial" panose="020B0604020202020204" pitchFamily="34" charset="0"/>
              </a:rPr>
              <a:t>Solo in caso di </a:t>
            </a:r>
            <a:r>
              <a:rPr lang="it-IT" sz="1600" b="1" dirty="0">
                <a:solidFill>
                  <a:srgbClr val="000000"/>
                </a:solidFill>
                <a:latin typeface="Arial" panose="020B0604020202020204" pitchFamily="34" charset="0"/>
                <a:cs typeface="Arial" panose="020B0604020202020204" pitchFamily="34" charset="0"/>
              </a:rPr>
              <a:t>accoglimento</a:t>
            </a:r>
            <a:r>
              <a:rPr lang="it-IT" sz="1600" dirty="0">
                <a:solidFill>
                  <a:srgbClr val="000000"/>
                </a:solidFill>
                <a:latin typeface="Arial" panose="020B0604020202020204" pitchFamily="34" charset="0"/>
                <a:cs typeface="Arial" panose="020B0604020202020204" pitchFamily="34" charset="0"/>
              </a:rPr>
              <a:t> dell’istanza di rimodulazione, l’Ente è tenuto a caricare l’apposita richiesta (con allegati) accompagnata dal nulla osta nella sezione «Allegati» e ad alimentare tempestivamente il sistema </a:t>
            </a:r>
            <a:r>
              <a:rPr lang="it-IT" sz="1600" dirty="0" err="1">
                <a:solidFill>
                  <a:srgbClr val="000000"/>
                </a:solidFill>
                <a:latin typeface="Arial" panose="020B0604020202020204" pitchFamily="34" charset="0"/>
                <a:cs typeface="Arial" panose="020B0604020202020204" pitchFamily="34" charset="0"/>
              </a:rPr>
              <a:t>ReGiS</a:t>
            </a:r>
            <a:r>
              <a:rPr lang="it-IT" sz="1600" dirty="0">
                <a:solidFill>
                  <a:srgbClr val="000000"/>
                </a:solidFill>
                <a:latin typeface="Arial" panose="020B0604020202020204" pitchFamily="34" charset="0"/>
                <a:cs typeface="Arial" panose="020B0604020202020204" pitchFamily="34" charset="0"/>
              </a:rPr>
              <a:t>, inserendo i nuovi dati nella sezione «Anagrafica di progetto»:</a:t>
            </a:r>
          </a:p>
          <a:p>
            <a:pPr marL="285750" indent="-285750" algn="just">
              <a:buFont typeface="Wingdings" panose="05000000000000000000" pitchFamily="2" charset="2"/>
              <a:buChar char="ü"/>
            </a:pPr>
            <a:r>
              <a:rPr lang="it-IT" sz="1600" dirty="0">
                <a:solidFill>
                  <a:srgbClr val="000000"/>
                </a:solidFill>
                <a:latin typeface="Arial" panose="020B0604020202020204" pitchFamily="34" charset="0"/>
                <a:cs typeface="Arial" panose="020B0604020202020204" pitchFamily="34" charset="0"/>
              </a:rPr>
              <a:t>«</a:t>
            </a:r>
            <a:r>
              <a:rPr lang="it-IT" sz="1600" b="1" dirty="0">
                <a:solidFill>
                  <a:srgbClr val="000000"/>
                </a:solidFill>
                <a:latin typeface="Arial" panose="020B0604020202020204" pitchFamily="34" charset="0"/>
                <a:cs typeface="Arial" panose="020B0604020202020204" pitchFamily="34" charset="0"/>
              </a:rPr>
              <a:t>Gestioni fonti</a:t>
            </a:r>
            <a:r>
              <a:rPr lang="it-IT" sz="1600" dirty="0">
                <a:solidFill>
                  <a:srgbClr val="000000"/>
                </a:solidFill>
                <a:latin typeface="Arial" panose="020B0604020202020204" pitchFamily="34" charset="0"/>
                <a:cs typeface="Arial" panose="020B0604020202020204" pitchFamily="34" charset="0"/>
              </a:rPr>
              <a:t>»: inserire le eventuali variazioni in termini di cofinanziamento, sia in termini assoluti che con specifico riferimento ai singoli partner;</a:t>
            </a:r>
          </a:p>
          <a:p>
            <a:pPr marL="285750" indent="-285750" algn="just">
              <a:buFont typeface="Wingdings" panose="05000000000000000000" pitchFamily="2" charset="2"/>
              <a:buChar char="ü"/>
            </a:pPr>
            <a:r>
              <a:rPr lang="it-IT" sz="1600" dirty="0">
                <a:solidFill>
                  <a:srgbClr val="000000"/>
                </a:solidFill>
                <a:latin typeface="Arial" panose="020B0604020202020204" pitchFamily="34" charset="0"/>
                <a:cs typeface="Arial" panose="020B0604020202020204" pitchFamily="34" charset="0"/>
              </a:rPr>
              <a:t>«</a:t>
            </a:r>
            <a:r>
              <a:rPr lang="it-IT" sz="1600" b="1" dirty="0">
                <a:solidFill>
                  <a:srgbClr val="000000"/>
                </a:solidFill>
                <a:latin typeface="Arial" panose="020B0604020202020204" pitchFamily="34" charset="0"/>
                <a:cs typeface="Arial" panose="020B0604020202020204" pitchFamily="34" charset="0"/>
              </a:rPr>
              <a:t>Piano dei costi</a:t>
            </a:r>
            <a:r>
              <a:rPr lang="it-IT" sz="1600" dirty="0">
                <a:solidFill>
                  <a:srgbClr val="000000"/>
                </a:solidFill>
                <a:latin typeface="Arial" panose="020B0604020202020204" pitchFamily="34" charset="0"/>
                <a:cs typeface="Arial" panose="020B0604020202020204" pitchFamily="34" charset="0"/>
              </a:rPr>
              <a:t>»: inserire le eventuali variazioni con specifico riferimento all’ «</a:t>
            </a:r>
            <a:r>
              <a:rPr lang="it-IT" sz="1600" i="1" dirty="0">
                <a:solidFill>
                  <a:srgbClr val="000000"/>
                </a:solidFill>
                <a:latin typeface="Arial" panose="020B0604020202020204" pitchFamily="34" charset="0"/>
                <a:cs typeface="Arial" panose="020B0604020202020204" pitchFamily="34" charset="0"/>
              </a:rPr>
              <a:t>Importo realizzato/da realizzare nell’anno</a:t>
            </a:r>
            <a:r>
              <a:rPr lang="it-IT" sz="1600" dirty="0">
                <a:solidFill>
                  <a:srgbClr val="000000"/>
                </a:solidFill>
                <a:latin typeface="Arial" panose="020B0604020202020204" pitchFamily="34" charset="0"/>
                <a:cs typeface="Arial" panose="020B0604020202020204" pitchFamily="34" charset="0"/>
              </a:rPr>
              <a:t>» e all’ «</a:t>
            </a:r>
            <a:r>
              <a:rPr lang="it-IT" sz="1600" i="1" dirty="0">
                <a:solidFill>
                  <a:srgbClr val="000000"/>
                </a:solidFill>
                <a:latin typeface="Arial" panose="020B0604020202020204" pitchFamily="34" charset="0"/>
                <a:cs typeface="Arial" panose="020B0604020202020204" pitchFamily="34" charset="0"/>
              </a:rPr>
              <a:t>Importo da pagare nell'anno</a:t>
            </a:r>
            <a:r>
              <a:rPr lang="it-IT" sz="1600" dirty="0">
                <a:solidFill>
                  <a:srgbClr val="000000"/>
                </a:solidFill>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r>
              <a:rPr lang="it-IT" sz="1600" dirty="0">
                <a:solidFill>
                  <a:srgbClr val="000000"/>
                </a:solidFill>
                <a:latin typeface="Arial" panose="020B0604020202020204" pitchFamily="34" charset="0"/>
                <a:cs typeface="Arial" panose="020B0604020202020204" pitchFamily="34" charset="0"/>
              </a:rPr>
              <a:t>«</a:t>
            </a:r>
            <a:r>
              <a:rPr lang="it-IT" sz="1600" b="1" dirty="0">
                <a:solidFill>
                  <a:srgbClr val="000000"/>
                </a:solidFill>
                <a:latin typeface="Arial" panose="020B0604020202020204" pitchFamily="34" charset="0"/>
                <a:cs typeface="Arial" panose="020B0604020202020204" pitchFamily="34" charset="0"/>
              </a:rPr>
              <a:t>Quadro economico</a:t>
            </a:r>
            <a:r>
              <a:rPr lang="it-IT" sz="1600" dirty="0">
                <a:solidFill>
                  <a:srgbClr val="000000"/>
                </a:solidFill>
                <a:latin typeface="Arial" panose="020B0604020202020204" pitchFamily="34" charset="0"/>
                <a:cs typeface="Arial" panose="020B0604020202020204" pitchFamily="34" charset="0"/>
              </a:rPr>
              <a:t>»: inserire le eventuali variazioni per ciascuna voce di costo;</a:t>
            </a:r>
          </a:p>
          <a:p>
            <a:pPr marL="285750" indent="-285750" algn="just">
              <a:buFont typeface="Wingdings" panose="05000000000000000000" pitchFamily="2" charset="2"/>
              <a:buChar char="ü"/>
            </a:pPr>
            <a:r>
              <a:rPr lang="it-IT" sz="1600" dirty="0">
                <a:solidFill>
                  <a:srgbClr val="000000"/>
                </a:solidFill>
                <a:latin typeface="Arial" panose="020B0604020202020204" pitchFamily="34" charset="0"/>
                <a:cs typeface="Arial" panose="020B0604020202020204" pitchFamily="34" charset="0"/>
              </a:rPr>
              <a:t>«</a:t>
            </a:r>
            <a:r>
              <a:rPr lang="it-IT" sz="1600" b="1" dirty="0">
                <a:solidFill>
                  <a:srgbClr val="000000"/>
                </a:solidFill>
                <a:latin typeface="Arial" panose="020B0604020202020204" pitchFamily="34" charset="0"/>
                <a:cs typeface="Arial" panose="020B0604020202020204" pitchFamily="34" charset="0"/>
              </a:rPr>
              <a:t>Iter di progetto</a:t>
            </a:r>
            <a:r>
              <a:rPr lang="it-IT" sz="1600" dirty="0">
                <a:solidFill>
                  <a:srgbClr val="000000"/>
                </a:solidFill>
                <a:latin typeface="Arial" panose="020B0604020202020204" pitchFamily="34" charset="0"/>
                <a:cs typeface="Arial" panose="020B0604020202020204" pitchFamily="34" charset="0"/>
              </a:rPr>
              <a:t>»: aggiornare le date inizio e fine effettiva/prevista; </a:t>
            </a:r>
          </a:p>
          <a:p>
            <a:pPr marL="285750" indent="-285750" algn="just">
              <a:buFont typeface="Wingdings" panose="05000000000000000000" pitchFamily="2" charset="2"/>
              <a:buChar char="ü"/>
            </a:pPr>
            <a:r>
              <a:rPr lang="it-IT" sz="1600" dirty="0">
                <a:solidFill>
                  <a:srgbClr val="000000"/>
                </a:solidFill>
                <a:latin typeface="Arial" panose="020B0604020202020204" pitchFamily="34" charset="0"/>
                <a:cs typeface="Arial" panose="020B0604020202020204" pitchFamily="34" charset="0"/>
              </a:rPr>
              <a:t>«</a:t>
            </a:r>
            <a:r>
              <a:rPr lang="it-IT" sz="1600" b="1" dirty="0">
                <a:solidFill>
                  <a:srgbClr val="000000"/>
                </a:solidFill>
                <a:latin typeface="Arial" panose="020B0604020202020204" pitchFamily="34" charset="0"/>
                <a:cs typeface="Arial" panose="020B0604020202020204" pitchFamily="34" charset="0"/>
              </a:rPr>
              <a:t>Indicatore di target</a:t>
            </a:r>
            <a:r>
              <a:rPr lang="it-IT" sz="1600" dirty="0">
                <a:solidFill>
                  <a:srgbClr val="000000"/>
                </a:solidFill>
                <a:latin typeface="Arial" panose="020B0604020202020204" pitchFamily="34" charset="0"/>
                <a:cs typeface="Arial" panose="020B0604020202020204" pitchFamily="34" charset="0"/>
              </a:rPr>
              <a:t>»: aggiornare il dato con specifico riferimento al codice «</a:t>
            </a:r>
            <a:r>
              <a:rPr lang="it-IT" sz="1400" dirty="0">
                <a:solidFill>
                  <a:srgbClr val="000000"/>
                </a:solidFill>
                <a:latin typeface="Arial" panose="020B0604020202020204" pitchFamily="34" charset="0"/>
                <a:cs typeface="Arial" panose="020B0604020202020204" pitchFamily="34" charset="0"/>
              </a:rPr>
              <a:t>T0158 - NR. DI MINORI SUPPORTATI».</a:t>
            </a:r>
          </a:p>
          <a:p>
            <a:pPr marL="285750" indent="-285750" algn="just">
              <a:buFont typeface="Wingdings" panose="05000000000000000000" pitchFamily="2" charset="2"/>
              <a:buChar char="ü"/>
            </a:pPr>
            <a:r>
              <a:rPr lang="it-IT" sz="1600" dirty="0">
                <a:solidFill>
                  <a:srgbClr val="000000"/>
                </a:solidFill>
                <a:latin typeface="Arial" panose="020B0604020202020204" pitchFamily="34" charset="0"/>
                <a:cs typeface="Arial" panose="020B0604020202020204" pitchFamily="34" charset="0"/>
              </a:rPr>
              <a:t>«</a:t>
            </a:r>
            <a:r>
              <a:rPr lang="it-IT" sz="1600" b="1" dirty="0">
                <a:solidFill>
                  <a:srgbClr val="000000"/>
                </a:solidFill>
                <a:latin typeface="Arial" panose="020B0604020202020204" pitchFamily="34" charset="0"/>
                <a:cs typeface="Arial" panose="020B0604020202020204" pitchFamily="34" charset="0"/>
              </a:rPr>
              <a:t>Cronoprogramma di progetto</a:t>
            </a:r>
            <a:r>
              <a:rPr lang="it-IT" sz="1600" dirty="0">
                <a:solidFill>
                  <a:srgbClr val="000000"/>
                </a:solidFill>
                <a:latin typeface="Arial" panose="020B0604020202020204" pitchFamily="34" charset="0"/>
                <a:cs typeface="Arial" panose="020B0604020202020204" pitchFamily="34" charset="0"/>
              </a:rPr>
              <a:t>»</a:t>
            </a:r>
          </a:p>
          <a:p>
            <a:pPr algn="just"/>
            <a:endParaRPr lang="it-IT" sz="1600" dirty="0">
              <a:solidFill>
                <a:srgbClr val="00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endParaRPr lang="it-IT" sz="1600" dirty="0">
              <a:solidFill>
                <a:srgbClr val="000000"/>
              </a:solidFill>
              <a:latin typeface="Arial" panose="020B0604020202020204" pitchFamily="34" charset="0"/>
              <a:cs typeface="Arial" panose="020B0604020202020204" pitchFamily="34" charset="0"/>
            </a:endParaRPr>
          </a:p>
          <a:p>
            <a:pPr algn="just"/>
            <a:endParaRPr lang="it-IT" sz="1600" dirty="0">
              <a:solidFill>
                <a:srgbClr val="000000"/>
              </a:solidFill>
              <a:latin typeface="Arial" panose="020B0604020202020204" pitchFamily="34" charset="0"/>
              <a:cs typeface="Arial" panose="020B0604020202020204" pitchFamily="34" charset="0"/>
            </a:endParaRPr>
          </a:p>
          <a:p>
            <a:pPr algn="just"/>
            <a:endParaRPr lang="it-IT" sz="1600" dirty="0">
              <a:solidFill>
                <a:srgbClr val="000000"/>
              </a:solidFill>
              <a:latin typeface="Arial" panose="020B0604020202020204" pitchFamily="34" charset="0"/>
              <a:cs typeface="Arial" panose="020B0604020202020204" pitchFamily="34" charset="0"/>
            </a:endParaRPr>
          </a:p>
          <a:p>
            <a:pPr algn="just"/>
            <a:endParaRPr lang="it-IT" sz="1600" dirty="0">
              <a:solidFill>
                <a:srgbClr val="000000"/>
              </a:solidFill>
              <a:latin typeface="Arial" panose="020B0604020202020204" pitchFamily="34" charset="0"/>
              <a:cs typeface="Arial" panose="020B0604020202020204" pitchFamily="34" charset="0"/>
            </a:endParaRPr>
          </a:p>
          <a:p>
            <a:pPr algn="just"/>
            <a:endParaRPr lang="it-IT" sz="1600" dirty="0">
              <a:solidFill>
                <a:srgbClr val="000000"/>
              </a:solidFill>
              <a:latin typeface="Arial" panose="020B0604020202020204" pitchFamily="34" charset="0"/>
              <a:cs typeface="Arial" panose="020B0604020202020204" pitchFamily="34" charset="0"/>
            </a:endParaRPr>
          </a:p>
          <a:p>
            <a:pPr algn="just"/>
            <a:r>
              <a:rPr lang="it-IT" sz="1600" dirty="0">
                <a:solidFill>
                  <a:srgbClr val="000000"/>
                </a:solidFill>
                <a:latin typeface="Arial" panose="020B0604020202020204" pitchFamily="34" charset="0"/>
                <a:cs typeface="Arial" panose="020B0604020202020204" pitchFamily="34" charset="0"/>
              </a:rPr>
              <a:t>.</a:t>
            </a:r>
            <a:endParaRPr lang="it-IT" dirty="0"/>
          </a:p>
          <a:p>
            <a:pPr marL="285750" indent="-285750" algn="ctr">
              <a:buFont typeface="Wingdings" panose="05000000000000000000" pitchFamily="2" charset="2"/>
              <a:buChar char="§"/>
            </a:pPr>
            <a:endParaRPr lang="it-IT" dirty="0"/>
          </a:p>
          <a:p>
            <a:pPr marL="285750" indent="-285750" algn="ctr">
              <a:buFont typeface="Wingdings" panose="05000000000000000000" pitchFamily="2" charset="2"/>
              <a:buChar char="§"/>
            </a:pPr>
            <a:endParaRPr lang="it-IT" dirty="0"/>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4999395B-EF2C-5114-FC7E-F56B9F431D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CCE16793-6560-BD5F-F073-232FED60CA86}"/>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76415365-04E6-F911-443A-FEE9EE690F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8" name="Immagine 7">
            <a:extLst>
              <a:ext uri="{FF2B5EF4-FFF2-40B4-BE49-F238E27FC236}">
                <a16:creationId xmlns:a16="http://schemas.microsoft.com/office/drawing/2014/main" id="{B8A1C3FD-11A5-01E6-CD31-9A578AFA438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613707" y="463011"/>
            <a:ext cx="4160503" cy="6103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60640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45A21C23-3135-4BEC-9939-589CF30EFAE2}"/>
              </a:ext>
            </a:extLst>
          </p:cNvPr>
          <p:cNvSpPr/>
          <p:nvPr/>
        </p:nvSpPr>
        <p:spPr>
          <a:xfrm rot="10800000">
            <a:off x="7257887" y="-138314"/>
            <a:ext cx="5114860" cy="7168149"/>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03FCE4C1-F466-4C66-9E59-0FB29130AAD4}"/>
              </a:ext>
            </a:extLst>
          </p:cNvPr>
          <p:cNvSpPr/>
          <p:nvPr/>
        </p:nvSpPr>
        <p:spPr>
          <a:xfrm rot="16200000">
            <a:off x="6451772" y="1108860"/>
            <a:ext cx="6946085" cy="4895865"/>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Titolo 3">
            <a:extLst>
              <a:ext uri="{FF2B5EF4-FFF2-40B4-BE49-F238E27FC236}">
                <a16:creationId xmlns:a16="http://schemas.microsoft.com/office/drawing/2014/main" id="{46D0B07E-3104-45DB-B68E-95F709507B94}"/>
              </a:ext>
            </a:extLst>
          </p:cNvPr>
          <p:cNvSpPr>
            <a:spLocks noGrp="1"/>
          </p:cNvSpPr>
          <p:nvPr>
            <p:ph type="ctrTitle"/>
          </p:nvPr>
        </p:nvSpPr>
        <p:spPr>
          <a:xfrm>
            <a:off x="169520" y="2419987"/>
            <a:ext cx="9837790" cy="542925"/>
          </a:xfrm>
        </p:spPr>
        <p:txBody>
          <a:bodyPr>
            <a:noAutofit/>
          </a:bodyPr>
          <a:lstStyle/>
          <a:p>
            <a:pPr algn="l"/>
            <a:r>
              <a:rPr lang="it-IT" sz="6300" b="1" dirty="0">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Grazie per </a:t>
            </a:r>
            <a:r>
              <a:rPr lang="it-IT" b="1" dirty="0">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l’attenzione</a:t>
            </a:r>
            <a:r>
              <a:rPr lang="it-IT" sz="6300" b="1" dirty="0">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11" name="Segnaposto numero diapositiva 10">
            <a:extLst>
              <a:ext uri="{FF2B5EF4-FFF2-40B4-BE49-F238E27FC236}">
                <a16:creationId xmlns:a16="http://schemas.microsoft.com/office/drawing/2014/main" id="{16215666-A8F8-44A8-9304-1BD5DBE3BA2A}"/>
              </a:ext>
            </a:extLst>
          </p:cNvPr>
          <p:cNvSpPr>
            <a:spLocks noGrp="1"/>
          </p:cNvSpPr>
          <p:nvPr>
            <p:ph type="sldNum" sz="quarter" idx="12"/>
          </p:nvPr>
        </p:nvSpPr>
        <p:spPr>
          <a:xfrm>
            <a:off x="0" y="6506131"/>
            <a:ext cx="339040"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18</a:t>
            </a:fld>
            <a:endParaRPr lang="it-IT" sz="900" b="1">
              <a:solidFill>
                <a:schemeClr val="tx1"/>
              </a:solidFill>
            </a:endParaRPr>
          </a:p>
        </p:txBody>
      </p:sp>
      <p:sp>
        <p:nvSpPr>
          <p:cNvPr id="21" name="CasellaDiTesto 20">
            <a:extLst>
              <a:ext uri="{FF2B5EF4-FFF2-40B4-BE49-F238E27FC236}">
                <a16:creationId xmlns:a16="http://schemas.microsoft.com/office/drawing/2014/main" id="{46FE99D9-C85E-65D0-26BA-FA8F68A07331}"/>
              </a:ext>
            </a:extLst>
          </p:cNvPr>
          <p:cNvSpPr txBox="1"/>
          <p:nvPr/>
        </p:nvSpPr>
        <p:spPr>
          <a:xfrm>
            <a:off x="-148605" y="3089605"/>
            <a:ext cx="8756572" cy="2271006"/>
          </a:xfrm>
          <a:prstGeom prst="rect">
            <a:avLst/>
          </a:prstGeom>
          <a:noFill/>
        </p:spPr>
        <p:txBody>
          <a:bodyPr wrap="square" rtlCol="0">
            <a:spAutoFit/>
          </a:bodyPr>
          <a:lstStyle/>
          <a:p>
            <a:pPr marL="278130" marR="304165" algn="ctr">
              <a:lnSpc>
                <a:spcPct val="167000"/>
              </a:lnSpc>
              <a:spcAft>
                <a:spcPts val="0"/>
              </a:spcAft>
            </a:pPr>
            <a:r>
              <a:rPr lang="it-IT" b="1">
                <a:solidFill>
                  <a:srgbClr val="1F3864"/>
                </a:solidFill>
                <a:latin typeface="Arial" panose="020B0604020202020204" pitchFamily="34" charset="0"/>
                <a:cs typeface="Arial" panose="020B0604020202020204" pitchFamily="34" charset="0"/>
              </a:rPr>
              <a:t>Investimento M5C3-3 «Povertà educativa» - Annualità 2023</a:t>
            </a:r>
          </a:p>
          <a:p>
            <a:pPr marL="278130" marR="304165" algn="ctr">
              <a:lnSpc>
                <a:spcPct val="167000"/>
              </a:lnSpc>
              <a:spcAft>
                <a:spcPts val="0"/>
              </a:spcAft>
            </a:pPr>
            <a:r>
              <a:rPr lang="it-IT">
                <a:solidFill>
                  <a:srgbClr val="1F3864"/>
                </a:solidFill>
                <a:effectLst/>
                <a:latin typeface="Arial" panose="020B0604020202020204" pitchFamily="34" charset="0"/>
                <a:ea typeface="Times New Roman" panose="02020603050405020304" pitchFamily="18" charset="0"/>
                <a:cs typeface="Arial" panose="020B0604020202020204" pitchFamily="34" charset="0"/>
              </a:rPr>
              <a:t>Misure PNRR a titolarità della Presidenza del Consiglio dei ministri</a:t>
            </a:r>
            <a:endParaRPr lang="it-IT">
              <a:effectLst/>
              <a:latin typeface="Arial" panose="020B0604020202020204" pitchFamily="34" charset="0"/>
              <a:ea typeface="Times New Roman" panose="02020603050405020304" pitchFamily="18" charset="0"/>
              <a:cs typeface="Arial" panose="020B0604020202020204" pitchFamily="34" charset="0"/>
            </a:endParaRPr>
          </a:p>
          <a:p>
            <a:pPr marL="278130" marR="304165" algn="ctr">
              <a:lnSpc>
                <a:spcPct val="167000"/>
              </a:lnSpc>
              <a:spcAft>
                <a:spcPts val="0"/>
              </a:spcAft>
            </a:pPr>
            <a:r>
              <a:rPr lang="it-IT">
                <a:solidFill>
                  <a:srgbClr val="1F3864"/>
                </a:solidFill>
                <a:effectLst/>
                <a:latin typeface="Arial" panose="020B0604020202020204" pitchFamily="34" charset="0"/>
                <a:ea typeface="Times New Roman" panose="02020603050405020304" pitchFamily="18" charset="0"/>
                <a:cs typeface="Arial" panose="020B0604020202020204" pitchFamily="34" charset="0"/>
              </a:rPr>
              <a:t>Ministro per gli </a:t>
            </a:r>
            <a:r>
              <a:rPr lang="it-IT">
                <a:solidFill>
                  <a:srgbClr val="1F3864"/>
                </a:solidFill>
                <a:latin typeface="Arial" panose="020B0604020202020204" pitchFamily="34" charset="0"/>
                <a:ea typeface="Times New Roman" panose="02020603050405020304" pitchFamily="18" charset="0"/>
                <a:cs typeface="Arial" panose="020B0604020202020204" pitchFamily="34" charset="0"/>
              </a:rPr>
              <a:t>A</a:t>
            </a:r>
            <a:r>
              <a:rPr lang="it-IT">
                <a:solidFill>
                  <a:srgbClr val="1F3864"/>
                </a:solidFill>
                <a:effectLst/>
                <a:latin typeface="Arial" panose="020B0604020202020204" pitchFamily="34" charset="0"/>
                <a:ea typeface="Times New Roman" panose="02020603050405020304" pitchFamily="18" charset="0"/>
                <a:cs typeface="Arial" panose="020B0604020202020204" pitchFamily="34" charset="0"/>
              </a:rPr>
              <a:t>ffari europei, per le politiche di coesione e per il PNRR</a:t>
            </a:r>
            <a:endParaRPr lang="it-IT">
              <a:latin typeface="Arial" panose="020B0604020202020204" pitchFamily="34" charset="0"/>
              <a:ea typeface="Times New Roman" panose="02020603050405020304" pitchFamily="18" charset="0"/>
              <a:cs typeface="Arial" panose="020B0604020202020204" pitchFamily="34" charset="0"/>
            </a:endParaRPr>
          </a:p>
          <a:p>
            <a:pPr marL="278130" marR="304165" algn="ctr">
              <a:lnSpc>
                <a:spcPct val="167000"/>
              </a:lnSpc>
              <a:spcAft>
                <a:spcPts val="0"/>
              </a:spcAft>
            </a:pPr>
            <a:r>
              <a:rPr lang="it-IT" i="1">
                <a:solidFill>
                  <a:srgbClr val="1F3864"/>
                </a:solidFill>
                <a:effectLst/>
                <a:latin typeface="Arial" panose="020B0604020202020204" pitchFamily="34" charset="0"/>
                <a:ea typeface="Times New Roman" panose="02020603050405020304" pitchFamily="18" charset="0"/>
                <a:cs typeface="Arial" panose="020B0604020202020204" pitchFamily="34" charset="0"/>
              </a:rPr>
              <a:t>Missione 5 Componente 3</a:t>
            </a:r>
            <a:endParaRPr lang="it-IT">
              <a:effectLst/>
              <a:latin typeface="Arial" panose="020B0604020202020204" pitchFamily="34" charset="0"/>
              <a:ea typeface="Times New Roman" panose="02020603050405020304" pitchFamily="18" charset="0"/>
              <a:cs typeface="Arial" panose="020B0604020202020204" pitchFamily="34" charset="0"/>
            </a:endParaRPr>
          </a:p>
          <a:p>
            <a:endParaRPr lang="it-IT"/>
          </a:p>
        </p:txBody>
      </p:sp>
      <p:pic>
        <p:nvPicPr>
          <p:cNvPr id="23" name="Immagine 22" descr="Immagine che contiene Elementi grafici, design">
            <a:extLst>
              <a:ext uri="{FF2B5EF4-FFF2-40B4-BE49-F238E27FC236}">
                <a16:creationId xmlns:a16="http://schemas.microsoft.com/office/drawing/2014/main" id="{CA2589AE-A98F-2AA0-4D35-DBEA768847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08119" y="5326873"/>
            <a:ext cx="2678505" cy="1531126"/>
          </a:xfrm>
          <a:prstGeom prst="rect">
            <a:avLst/>
          </a:prstGeom>
          <a:ln>
            <a:noFill/>
          </a:ln>
          <a:effectLst>
            <a:softEdge rad="112500"/>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3F3D906F-34DB-4339-6744-F1F730A7EC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pic>
        <p:nvPicPr>
          <p:cNvPr id="5" name="Picture 2" descr="Immagine che contiene testo, emblema, simbolo, cresta&#10;&#10;Descrizione generata automaticamente">
            <a:extLst>
              <a:ext uri="{FF2B5EF4-FFF2-40B4-BE49-F238E27FC236}">
                <a16:creationId xmlns:a16="http://schemas.microsoft.com/office/drawing/2014/main" id="{168C75C0-319C-93EB-5913-CE96E7523B3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66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21151E02-58E9-5EF0-5AE6-44A844654F0A}"/>
              </a:ext>
            </a:extLst>
          </p:cNvPr>
          <p:cNvSpPr txBox="1"/>
          <p:nvPr/>
        </p:nvSpPr>
        <p:spPr>
          <a:xfrm>
            <a:off x="4624534" y="444436"/>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118112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45A21C23-3135-4BEC-9939-589CF30EFAE2}"/>
              </a:ext>
            </a:extLst>
          </p:cNvPr>
          <p:cNvSpPr/>
          <p:nvPr/>
        </p:nvSpPr>
        <p:spPr>
          <a:xfrm rot="10800000">
            <a:off x="7257887" y="-138314"/>
            <a:ext cx="5114860" cy="7168149"/>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03FCE4C1-F466-4C66-9E59-0FB29130AAD4}"/>
              </a:ext>
            </a:extLst>
          </p:cNvPr>
          <p:cNvSpPr/>
          <p:nvPr/>
        </p:nvSpPr>
        <p:spPr>
          <a:xfrm rot="16200000">
            <a:off x="6451772" y="1108860"/>
            <a:ext cx="6946085" cy="4895865"/>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Titolo 3">
            <a:extLst>
              <a:ext uri="{FF2B5EF4-FFF2-40B4-BE49-F238E27FC236}">
                <a16:creationId xmlns:a16="http://schemas.microsoft.com/office/drawing/2014/main" id="{46D0B07E-3104-45DB-B68E-95F709507B94}"/>
              </a:ext>
            </a:extLst>
          </p:cNvPr>
          <p:cNvSpPr>
            <a:spLocks noGrp="1"/>
          </p:cNvSpPr>
          <p:nvPr>
            <p:ph type="ctrTitle"/>
          </p:nvPr>
        </p:nvSpPr>
        <p:spPr>
          <a:xfrm>
            <a:off x="408066" y="1461713"/>
            <a:ext cx="6849821" cy="542925"/>
          </a:xfrm>
        </p:spPr>
        <p:txBody>
          <a:bodyPr>
            <a:noAutofit/>
          </a:bodyPr>
          <a:lstStyle/>
          <a:p>
            <a:pPr algn="just"/>
            <a:r>
              <a:rPr lang="it-IT" sz="2800" b="1">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FOCUS: Rimodulazione del piano delle attività e dei costi</a:t>
            </a:r>
          </a:p>
        </p:txBody>
      </p:sp>
      <p:sp>
        <p:nvSpPr>
          <p:cNvPr id="11" name="Segnaposto numero diapositiva 10">
            <a:extLst>
              <a:ext uri="{FF2B5EF4-FFF2-40B4-BE49-F238E27FC236}">
                <a16:creationId xmlns:a16="http://schemas.microsoft.com/office/drawing/2014/main" id="{16215666-A8F8-44A8-9304-1BD5DBE3BA2A}"/>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2</a:t>
            </a:fld>
            <a:endParaRPr lang="it-IT" sz="900" b="1">
              <a:solidFill>
                <a:schemeClr val="tx1"/>
              </a:solidFill>
            </a:endParaRPr>
          </a:p>
        </p:txBody>
      </p:sp>
      <p:sp>
        <p:nvSpPr>
          <p:cNvPr id="21" name="CasellaDiTesto 20">
            <a:extLst>
              <a:ext uri="{FF2B5EF4-FFF2-40B4-BE49-F238E27FC236}">
                <a16:creationId xmlns:a16="http://schemas.microsoft.com/office/drawing/2014/main" id="{46FE99D9-C85E-65D0-26BA-FA8F68A07331}"/>
              </a:ext>
            </a:extLst>
          </p:cNvPr>
          <p:cNvSpPr txBox="1"/>
          <p:nvPr/>
        </p:nvSpPr>
        <p:spPr>
          <a:xfrm>
            <a:off x="170276" y="2151096"/>
            <a:ext cx="8756572" cy="4247317"/>
          </a:xfrm>
          <a:prstGeom prst="rect">
            <a:avLst/>
          </a:prstGeom>
          <a:noFill/>
        </p:spPr>
        <p:txBody>
          <a:bodyPr wrap="square" rtlCol="0">
            <a:spAutoFit/>
          </a:bodyPr>
          <a:lstStyle/>
          <a:p>
            <a:pPr marL="285750" indent="-285750" algn="just">
              <a:buFont typeface="Wingdings" panose="05000000000000000000" pitchFamily="2" charset="2"/>
              <a:buChar char="§"/>
            </a:pPr>
            <a:r>
              <a:rPr lang="it-IT" b="1"/>
              <a:t>Nota SM_PNRR-0000369-P-03/02/2025: </a:t>
            </a:r>
            <a:r>
              <a:rPr lang="it-IT" i="1"/>
              <a:t>Richiesta di rimodulazione a seguito di una errata imputazione dei costi diretti</a:t>
            </a:r>
            <a:endParaRPr lang="it-IT" b="1"/>
          </a:p>
          <a:p>
            <a:pPr marL="285750" indent="-285750" algn="just">
              <a:buFont typeface="Wingdings" panose="05000000000000000000" pitchFamily="2" charset="2"/>
              <a:buChar char="§"/>
            </a:pPr>
            <a:endParaRPr lang="it-IT" b="1"/>
          </a:p>
          <a:p>
            <a:pPr marL="285750" indent="-285750" algn="just">
              <a:buFont typeface="Wingdings" panose="05000000000000000000" pitchFamily="2" charset="2"/>
              <a:buChar char="§"/>
            </a:pPr>
            <a:r>
              <a:rPr lang="it-IT" b="1"/>
              <a:t>Nota SM_PNRR-0000370-P-03/02/2025</a:t>
            </a:r>
            <a:r>
              <a:rPr lang="it-IT"/>
              <a:t>: </a:t>
            </a:r>
            <a:r>
              <a:rPr lang="it-IT" i="1"/>
              <a:t>Richiesta di integrazioni descrittive e/o eventuale rimodulazione a seguito di una errata imputazione dei costi diretti</a:t>
            </a:r>
          </a:p>
          <a:p>
            <a:pPr marL="285750" indent="-285750" algn="just">
              <a:buFont typeface="Wingdings" panose="05000000000000000000" pitchFamily="2" charset="2"/>
              <a:buChar char="§"/>
            </a:pPr>
            <a:endParaRPr lang="it-IT" b="1" i="1"/>
          </a:p>
          <a:p>
            <a:pPr marL="342900" indent="-342900" algn="just">
              <a:buFont typeface="+mj-lt"/>
              <a:buAutoNum type="alphaUcPeriod"/>
            </a:pPr>
            <a:r>
              <a:rPr lang="it-IT"/>
              <a:t>Rispetto</a:t>
            </a:r>
            <a:r>
              <a:rPr lang="it-IT" b="1"/>
              <a:t> principi generali </a:t>
            </a:r>
            <a:r>
              <a:rPr lang="it-IT"/>
              <a:t>da Avviso pubblico</a:t>
            </a:r>
          </a:p>
          <a:p>
            <a:pPr marL="342900" indent="-342900" algn="just">
              <a:buFont typeface="+mj-lt"/>
              <a:buAutoNum type="alphaUcPeriod"/>
            </a:pPr>
            <a:endParaRPr lang="it-IT"/>
          </a:p>
          <a:p>
            <a:pPr marL="342900" indent="-342900" algn="just">
              <a:buFont typeface="+mj-lt"/>
              <a:buAutoNum type="alphaUcPeriod"/>
            </a:pPr>
            <a:r>
              <a:rPr lang="it-IT"/>
              <a:t>Costi diretti e costi indiretti;</a:t>
            </a:r>
          </a:p>
          <a:p>
            <a:pPr marL="342900" indent="-342900" algn="just">
              <a:buFont typeface="+mj-lt"/>
              <a:buAutoNum type="alphaUcPeriod"/>
            </a:pPr>
            <a:endParaRPr lang="it-IT"/>
          </a:p>
          <a:p>
            <a:pPr marL="342900" indent="-342900" algn="just">
              <a:buFont typeface="+mj-lt"/>
              <a:buAutoNum type="alphaUcPeriod"/>
            </a:pPr>
            <a:r>
              <a:rPr lang="it-IT"/>
              <a:t>Format per la </a:t>
            </a:r>
            <a:r>
              <a:rPr lang="it-IT" b="1"/>
              <a:t>rimodulazione progettuale</a:t>
            </a:r>
          </a:p>
          <a:p>
            <a:pPr marL="342900" indent="-342900" algn="just">
              <a:buFont typeface="+mj-lt"/>
              <a:buAutoNum type="alphaUcPeriod"/>
            </a:pPr>
            <a:endParaRPr lang="it-IT" b="1"/>
          </a:p>
          <a:p>
            <a:pPr marL="342900" indent="-342900" algn="just">
              <a:buFont typeface="+mj-lt"/>
              <a:buAutoNum type="alphaUcPeriod"/>
            </a:pPr>
            <a:r>
              <a:rPr lang="it-IT"/>
              <a:t>Format </a:t>
            </a:r>
            <a:r>
              <a:rPr lang="it-IT" err="1"/>
              <a:t>excel_Rimodulazione_Piano</a:t>
            </a:r>
            <a:r>
              <a:rPr lang="it-IT"/>
              <a:t> delle </a:t>
            </a:r>
            <a:r>
              <a:rPr lang="it-IT" err="1"/>
              <a:t>attivita</a:t>
            </a:r>
            <a:r>
              <a:rPr lang="it-IT"/>
              <a:t> e dei </a:t>
            </a:r>
            <a:r>
              <a:rPr lang="it-IT" err="1"/>
              <a:t>costi_PE</a:t>
            </a:r>
            <a:r>
              <a:rPr lang="it-IT"/>
              <a:t> (</a:t>
            </a:r>
            <a:r>
              <a:rPr lang="it-IT" b="1" err="1"/>
              <a:t>All</a:t>
            </a:r>
            <a:r>
              <a:rPr lang="it-IT" b="1"/>
              <a:t>. 1</a:t>
            </a:r>
            <a:r>
              <a:rPr lang="it-IT"/>
              <a:t>)</a:t>
            </a:r>
          </a:p>
          <a:p>
            <a:pPr marL="342900" indent="-342900" algn="just">
              <a:buFont typeface="+mj-lt"/>
              <a:buAutoNum type="alphaUcPeriod"/>
            </a:pPr>
            <a:endParaRPr lang="it-IT" b="1"/>
          </a:p>
          <a:p>
            <a:endParaRPr lang="it-IT"/>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B6682739-5A8B-802A-6741-DBF68BD07C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5" name="CasellaDiTesto 4">
            <a:extLst>
              <a:ext uri="{FF2B5EF4-FFF2-40B4-BE49-F238E27FC236}">
                <a16:creationId xmlns:a16="http://schemas.microsoft.com/office/drawing/2014/main" id="{984E0E69-B658-BB27-1327-798BEDD6A675}"/>
              </a:ext>
            </a:extLst>
          </p:cNvPr>
          <p:cNvSpPr txBox="1"/>
          <p:nvPr/>
        </p:nvSpPr>
        <p:spPr>
          <a:xfrm>
            <a:off x="4624534" y="444436"/>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6" name="Picture 2" descr="Immagine che contiene testo, emblema, simbolo, cresta&#10;&#10;Descrizione generata automaticamente">
            <a:extLst>
              <a:ext uri="{FF2B5EF4-FFF2-40B4-BE49-F238E27FC236}">
                <a16:creationId xmlns:a16="http://schemas.microsoft.com/office/drawing/2014/main" id="{AD6D1827-98D5-2B2B-A0FD-285492BF05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66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53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D4C3C-560D-0EFD-3BC3-D9432A2B6075}"/>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6136F61E-756E-A3BC-3172-60B1D288B012}"/>
              </a:ext>
            </a:extLst>
          </p:cNvPr>
          <p:cNvSpPr/>
          <p:nvPr/>
        </p:nvSpPr>
        <p:spPr>
          <a:xfrm rot="10800000">
            <a:off x="7257887" y="-138314"/>
            <a:ext cx="5114860" cy="7168149"/>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26EDEAD5-BD3C-6E24-BF0E-2D0B2B236E60}"/>
              </a:ext>
            </a:extLst>
          </p:cNvPr>
          <p:cNvSpPr/>
          <p:nvPr/>
        </p:nvSpPr>
        <p:spPr>
          <a:xfrm rot="16200000">
            <a:off x="6451772" y="1108860"/>
            <a:ext cx="6946085" cy="4895865"/>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Titolo 3">
            <a:extLst>
              <a:ext uri="{FF2B5EF4-FFF2-40B4-BE49-F238E27FC236}">
                <a16:creationId xmlns:a16="http://schemas.microsoft.com/office/drawing/2014/main" id="{C8CA69DD-750B-06D1-359D-12C1A0968AAC}"/>
              </a:ext>
            </a:extLst>
          </p:cNvPr>
          <p:cNvSpPr>
            <a:spLocks noGrp="1"/>
          </p:cNvSpPr>
          <p:nvPr>
            <p:ph type="ctrTitle"/>
          </p:nvPr>
        </p:nvSpPr>
        <p:spPr>
          <a:xfrm>
            <a:off x="262102" y="1413309"/>
            <a:ext cx="7465463" cy="542925"/>
          </a:xfrm>
        </p:spPr>
        <p:txBody>
          <a:bodyPr>
            <a:noAutofit/>
          </a:bodyPr>
          <a:lstStyle/>
          <a:p>
            <a:pPr algn="just"/>
            <a:r>
              <a:rPr lang="it-IT" sz="2800" b="1">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Rispetto dei «principi generali» dell’ </a:t>
            </a:r>
            <a:br>
              <a:rPr lang="it-IT" sz="2800" b="1">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it-IT" sz="2800" b="1">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Avviso pubblico per la rimodulazione</a:t>
            </a:r>
          </a:p>
        </p:txBody>
      </p:sp>
      <p:sp>
        <p:nvSpPr>
          <p:cNvPr id="11" name="Segnaposto numero diapositiva 10">
            <a:extLst>
              <a:ext uri="{FF2B5EF4-FFF2-40B4-BE49-F238E27FC236}">
                <a16:creationId xmlns:a16="http://schemas.microsoft.com/office/drawing/2014/main" id="{256969B6-B7CF-B54C-348A-233F07BC2C7C}"/>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3</a:t>
            </a:fld>
            <a:endParaRPr lang="it-IT" sz="900" b="1">
              <a:solidFill>
                <a:schemeClr val="tx1"/>
              </a:solidFill>
            </a:endParaRPr>
          </a:p>
        </p:txBody>
      </p:sp>
      <p:sp>
        <p:nvSpPr>
          <p:cNvPr id="21" name="CasellaDiTesto 20">
            <a:extLst>
              <a:ext uri="{FF2B5EF4-FFF2-40B4-BE49-F238E27FC236}">
                <a16:creationId xmlns:a16="http://schemas.microsoft.com/office/drawing/2014/main" id="{7DB35C97-6E12-84EE-92C4-F551DAE9E7F1}"/>
              </a:ext>
            </a:extLst>
          </p:cNvPr>
          <p:cNvSpPr txBox="1"/>
          <p:nvPr/>
        </p:nvSpPr>
        <p:spPr>
          <a:xfrm>
            <a:off x="170276" y="2036414"/>
            <a:ext cx="8756572" cy="5909310"/>
          </a:xfrm>
          <a:prstGeom prst="rect">
            <a:avLst/>
          </a:prstGeom>
          <a:noFill/>
        </p:spPr>
        <p:txBody>
          <a:bodyPr wrap="square" rtlCol="0">
            <a:spAutoFit/>
          </a:bodyPr>
          <a:lstStyle/>
          <a:p>
            <a:pPr marL="285750" indent="-285750">
              <a:buFont typeface="Wingdings" panose="05000000000000000000" pitchFamily="2" charset="2"/>
              <a:buChar char="§"/>
            </a:pPr>
            <a:r>
              <a:rPr lang="it-IT">
                <a:latin typeface="Arial" panose="020B0604020202020204" pitchFamily="34" charset="0"/>
                <a:cs typeface="Arial" panose="020B0604020202020204" pitchFamily="34" charset="0"/>
              </a:rPr>
              <a:t>Non mutare la </a:t>
            </a:r>
            <a:r>
              <a:rPr lang="it-IT" b="1">
                <a:latin typeface="Arial" panose="020B0604020202020204" pitchFamily="34" charset="0"/>
                <a:cs typeface="Arial" panose="020B0604020202020204" pitchFamily="34" charset="0"/>
              </a:rPr>
              <a:t>sostanza</a:t>
            </a:r>
            <a:r>
              <a:rPr lang="it-IT">
                <a:latin typeface="Arial" panose="020B0604020202020204" pitchFamily="34" charset="0"/>
                <a:cs typeface="Arial" panose="020B0604020202020204" pitchFamily="34" charset="0"/>
              </a:rPr>
              <a:t> del progetto quanto a </a:t>
            </a:r>
            <a:r>
              <a:rPr lang="it-IT" b="1">
                <a:latin typeface="Arial" panose="020B0604020202020204" pitchFamily="34" charset="0"/>
                <a:cs typeface="Arial" panose="020B0604020202020204" pitchFamily="34" charset="0"/>
              </a:rPr>
              <a:t>oggetto</a:t>
            </a:r>
            <a:r>
              <a:rPr lang="it-IT">
                <a:latin typeface="Arial" panose="020B0604020202020204" pitchFamily="34" charset="0"/>
                <a:cs typeface="Arial" panose="020B0604020202020204" pitchFamily="34" charset="0"/>
              </a:rPr>
              <a:t>, </a:t>
            </a:r>
            <a:r>
              <a:rPr lang="it-IT" b="1">
                <a:latin typeface="Arial" panose="020B0604020202020204" pitchFamily="34" charset="0"/>
                <a:cs typeface="Arial" panose="020B0604020202020204" pitchFamily="34" charset="0"/>
              </a:rPr>
              <a:t>soggetti coinvolti </a:t>
            </a:r>
            <a:r>
              <a:rPr lang="it-IT">
                <a:latin typeface="Arial" panose="020B0604020202020204" pitchFamily="34" charset="0"/>
                <a:cs typeface="Arial" panose="020B0604020202020204" pitchFamily="34" charset="0"/>
              </a:rPr>
              <a:t>o altro </a:t>
            </a:r>
            <a:r>
              <a:rPr lang="it-IT" b="1">
                <a:latin typeface="Arial" panose="020B0604020202020204" pitchFamily="34" charset="0"/>
                <a:cs typeface="Arial" panose="020B0604020202020204" pitchFamily="34" charset="0"/>
              </a:rPr>
              <a:t>elemento essenziale </a:t>
            </a:r>
            <a:r>
              <a:rPr lang="it-IT">
                <a:latin typeface="Arial" panose="020B0604020202020204" pitchFamily="34" charset="0"/>
                <a:cs typeface="Arial" panose="020B0604020202020204" pitchFamily="34" charset="0"/>
              </a:rPr>
              <a:t>valutato ai fini dell’approvazione dell’intervento;</a:t>
            </a:r>
          </a:p>
          <a:p>
            <a:pPr marL="285750" indent="-285750">
              <a:buFont typeface="Wingdings" panose="05000000000000000000" pitchFamily="2" charset="2"/>
              <a:buChar char="§"/>
            </a:pPr>
            <a:endParaRPr lang="it-IT">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it-IT">
                <a:latin typeface="Arial" panose="020B0604020202020204" pitchFamily="34" charset="0"/>
                <a:cs typeface="Arial" panose="020B0604020202020204" pitchFamily="34" charset="0"/>
              </a:rPr>
              <a:t>Non prevedere </a:t>
            </a:r>
            <a:r>
              <a:rPr lang="it-IT" b="1">
                <a:latin typeface="Arial" panose="020B0604020202020204" pitchFamily="34" charset="0"/>
                <a:cs typeface="Arial" panose="020B0604020202020204" pitchFamily="34" charset="0"/>
              </a:rPr>
              <a:t>incrementi</a:t>
            </a:r>
            <a:r>
              <a:rPr lang="it-IT">
                <a:latin typeface="Arial" panose="020B0604020202020204" pitchFamily="34" charset="0"/>
                <a:cs typeface="Arial" panose="020B0604020202020204" pitchFamily="34" charset="0"/>
              </a:rPr>
              <a:t> relativi al contributo PNRR già concesso per l’intervento ed esposto nella graduatoria di merito;</a:t>
            </a:r>
          </a:p>
          <a:p>
            <a:endParaRPr lang="it-IT">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it-IT">
                <a:latin typeface="Arial" panose="020B0604020202020204" pitchFamily="34" charset="0"/>
                <a:cs typeface="Arial" panose="020B0604020202020204" pitchFamily="34" charset="0"/>
              </a:rPr>
              <a:t>Non modificare le </a:t>
            </a:r>
            <a:r>
              <a:rPr lang="it-IT" b="1">
                <a:latin typeface="Arial" panose="020B0604020202020204" pitchFamily="34" charset="0"/>
                <a:cs typeface="Arial" panose="020B0604020202020204" pitchFamily="34" charset="0"/>
              </a:rPr>
              <a:t>attività programmate</a:t>
            </a:r>
            <a:r>
              <a:rPr lang="it-IT">
                <a:latin typeface="Arial" panose="020B0604020202020204" pitchFamily="34" charset="0"/>
                <a:cs typeface="Arial" panose="020B0604020202020204" pitchFamily="34" charset="0"/>
              </a:rPr>
              <a:t> che hanno determinato, in fase di istruttoria della domanda di partecipazione, l’attribuzione del punteggio conseguito;</a:t>
            </a:r>
          </a:p>
          <a:p>
            <a:pPr marL="285750" indent="-285750">
              <a:buFont typeface="Wingdings" panose="05000000000000000000" pitchFamily="2" charset="2"/>
              <a:buChar char="§"/>
            </a:pPr>
            <a:endParaRPr lang="it-IT">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it-IT">
                <a:latin typeface="Arial" panose="020B0604020202020204" pitchFamily="34" charset="0"/>
                <a:cs typeface="Arial" panose="020B0604020202020204" pitchFamily="34" charset="0"/>
              </a:rPr>
              <a:t>Non mutare la </a:t>
            </a:r>
            <a:r>
              <a:rPr lang="it-IT" b="1">
                <a:latin typeface="Arial" panose="020B0604020202020204" pitchFamily="34" charset="0"/>
                <a:cs typeface="Arial" panose="020B0604020202020204" pitchFamily="34" charset="0"/>
              </a:rPr>
              <a:t>natura</a:t>
            </a:r>
            <a:r>
              <a:rPr lang="it-IT">
                <a:latin typeface="Arial" panose="020B0604020202020204" pitchFamily="34" charset="0"/>
                <a:cs typeface="Arial" panose="020B0604020202020204" pitchFamily="34" charset="0"/>
              </a:rPr>
              <a:t> ed il </a:t>
            </a:r>
            <a:r>
              <a:rPr lang="it-IT" b="1">
                <a:latin typeface="Arial" panose="020B0604020202020204" pitchFamily="34" charset="0"/>
                <a:cs typeface="Arial" panose="020B0604020202020204" pitchFamily="34" charset="0"/>
              </a:rPr>
              <a:t>numero delle attività </a:t>
            </a:r>
            <a:r>
              <a:rPr lang="it-IT">
                <a:latin typeface="Arial" panose="020B0604020202020204" pitchFamily="34" charset="0"/>
                <a:cs typeface="Arial" panose="020B0604020202020204" pitchFamily="34" charset="0"/>
              </a:rPr>
              <a:t>oggetto di costi diretti;</a:t>
            </a:r>
          </a:p>
          <a:p>
            <a:endParaRPr lang="it-IT">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it-IT">
                <a:latin typeface="Arial" panose="020B0604020202020204" pitchFamily="34" charset="0"/>
                <a:cs typeface="Arial" panose="020B0604020202020204" pitchFamily="34" charset="0"/>
              </a:rPr>
              <a:t>Garantire un </a:t>
            </a:r>
            <a:r>
              <a:rPr lang="it-IT" b="1">
                <a:latin typeface="Arial" panose="020B0604020202020204" pitchFamily="34" charset="0"/>
                <a:cs typeface="Arial" panose="020B0604020202020204" pitchFamily="34" charset="0"/>
              </a:rPr>
              <a:t>cofinanziamento</a:t>
            </a:r>
            <a:r>
              <a:rPr lang="it-IT">
                <a:latin typeface="Arial" panose="020B0604020202020204" pitchFamily="34" charset="0"/>
                <a:cs typeface="Arial" panose="020B0604020202020204" pitchFamily="34" charset="0"/>
              </a:rPr>
              <a:t> pari ad almeno il 5% del costo totale delle attività;</a:t>
            </a:r>
          </a:p>
          <a:p>
            <a:pPr marL="285750" indent="-285750">
              <a:buFont typeface="Wingdings" panose="05000000000000000000" pitchFamily="2" charset="2"/>
              <a:buChar char="§"/>
            </a:pPr>
            <a:endParaRPr lang="it-IT">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it-IT">
                <a:latin typeface="Arial" panose="020B0604020202020204" pitchFamily="34" charset="0"/>
                <a:cs typeface="Arial" panose="020B0604020202020204" pitchFamily="34" charset="0"/>
              </a:rPr>
              <a:t>Nessun componente del partenariato può essere destinatario di quota di budget </a:t>
            </a:r>
            <a:r>
              <a:rPr lang="it-IT" b="1">
                <a:latin typeface="Arial" panose="020B0604020202020204" pitchFamily="34" charset="0"/>
                <a:cs typeface="Arial" panose="020B0604020202020204" pitchFamily="34" charset="0"/>
              </a:rPr>
              <a:t>superiore al 50%;</a:t>
            </a:r>
          </a:p>
          <a:p>
            <a:pPr marL="285750" indent="-285750">
              <a:buFont typeface="Wingdings" panose="05000000000000000000" pitchFamily="2" charset="2"/>
              <a:buChar char="§"/>
            </a:pPr>
            <a:endParaRPr lang="it-IT"/>
          </a:p>
          <a:p>
            <a:endParaRPr lang="it-IT"/>
          </a:p>
          <a:p>
            <a:pPr marL="285750" indent="-285750">
              <a:buFont typeface="Wingdings" panose="05000000000000000000" pitchFamily="2" charset="2"/>
              <a:buChar char="§"/>
            </a:pPr>
            <a:endParaRPr lang="it-IT"/>
          </a:p>
          <a:p>
            <a:endParaRPr lang="it-IT"/>
          </a:p>
          <a:p>
            <a:endParaRPr lang="it-IT"/>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832C9E13-6456-78F6-76A3-2CDF3823ED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5" name="CasellaDiTesto 4">
            <a:extLst>
              <a:ext uri="{FF2B5EF4-FFF2-40B4-BE49-F238E27FC236}">
                <a16:creationId xmlns:a16="http://schemas.microsoft.com/office/drawing/2014/main" id="{F35A41BE-5047-BAEE-AD94-551EF5DB8AA4}"/>
              </a:ext>
            </a:extLst>
          </p:cNvPr>
          <p:cNvSpPr txBox="1"/>
          <p:nvPr/>
        </p:nvSpPr>
        <p:spPr>
          <a:xfrm>
            <a:off x="4624534" y="444436"/>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6" name="Picture 2" descr="Immagine che contiene testo, emblema, simbolo, cresta&#10;&#10;Descrizione generata automaticamente">
            <a:extLst>
              <a:ext uri="{FF2B5EF4-FFF2-40B4-BE49-F238E27FC236}">
                <a16:creationId xmlns:a16="http://schemas.microsoft.com/office/drawing/2014/main" id="{1EDA3830-C91B-C887-C8E8-A7D21D954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66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86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74882C-9828-91D5-F0C7-F2CF0BA635FA}"/>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C582EF94-BF13-1C31-A6EF-FEF7DBD41C89}"/>
              </a:ext>
            </a:extLst>
          </p:cNvPr>
          <p:cNvSpPr/>
          <p:nvPr/>
        </p:nvSpPr>
        <p:spPr>
          <a:xfrm rot="10800000">
            <a:off x="7257887" y="-138314"/>
            <a:ext cx="5114860" cy="7168149"/>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486A2BB4-AE92-A135-B676-A811F4590D78}"/>
              </a:ext>
            </a:extLst>
          </p:cNvPr>
          <p:cNvSpPr/>
          <p:nvPr/>
        </p:nvSpPr>
        <p:spPr>
          <a:xfrm rot="16200000">
            <a:off x="6451772" y="1108860"/>
            <a:ext cx="6946085" cy="4895865"/>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Titolo 3">
            <a:extLst>
              <a:ext uri="{FF2B5EF4-FFF2-40B4-BE49-F238E27FC236}">
                <a16:creationId xmlns:a16="http://schemas.microsoft.com/office/drawing/2014/main" id="{BC0E5B7B-8A41-5B92-8466-AC33F92A1A4D}"/>
              </a:ext>
            </a:extLst>
          </p:cNvPr>
          <p:cNvSpPr>
            <a:spLocks noGrp="1"/>
          </p:cNvSpPr>
          <p:nvPr>
            <p:ph type="ctrTitle"/>
          </p:nvPr>
        </p:nvSpPr>
        <p:spPr>
          <a:xfrm>
            <a:off x="718002" y="1140852"/>
            <a:ext cx="5752878" cy="542925"/>
          </a:xfrm>
        </p:spPr>
        <p:txBody>
          <a:bodyPr>
            <a:noAutofit/>
          </a:bodyPr>
          <a:lstStyle/>
          <a:p>
            <a:r>
              <a:rPr lang="it-IT" sz="2800" b="1">
                <a:solidFill>
                  <a:srgbClr val="1F386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«Costi diretti» e «costi indiretti»</a:t>
            </a:r>
          </a:p>
        </p:txBody>
      </p:sp>
      <p:sp>
        <p:nvSpPr>
          <p:cNvPr id="11" name="Segnaposto numero diapositiva 10">
            <a:extLst>
              <a:ext uri="{FF2B5EF4-FFF2-40B4-BE49-F238E27FC236}">
                <a16:creationId xmlns:a16="http://schemas.microsoft.com/office/drawing/2014/main" id="{DD9A52C9-B3AE-834F-18F4-62E3067B61C9}"/>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4</a:t>
            </a:fld>
            <a:endParaRPr lang="it-IT" sz="900" b="1">
              <a:solidFill>
                <a:schemeClr val="tx1"/>
              </a:solidFill>
            </a:endParaRPr>
          </a:p>
        </p:txBody>
      </p:sp>
      <p:sp>
        <p:nvSpPr>
          <p:cNvPr id="21" name="CasellaDiTesto 20">
            <a:extLst>
              <a:ext uri="{FF2B5EF4-FFF2-40B4-BE49-F238E27FC236}">
                <a16:creationId xmlns:a16="http://schemas.microsoft.com/office/drawing/2014/main" id="{96797EAE-AD22-3494-18AB-B923F8803663}"/>
              </a:ext>
            </a:extLst>
          </p:cNvPr>
          <p:cNvSpPr txBox="1"/>
          <p:nvPr/>
        </p:nvSpPr>
        <p:spPr>
          <a:xfrm>
            <a:off x="339040" y="1619588"/>
            <a:ext cx="7909858" cy="4247317"/>
          </a:xfrm>
          <a:prstGeom prst="rect">
            <a:avLst/>
          </a:prstGeom>
          <a:noFill/>
        </p:spPr>
        <p:txBody>
          <a:bodyPr wrap="square" rtlCol="0">
            <a:spAutoFit/>
          </a:bodyPr>
          <a:lstStyle/>
          <a:p>
            <a:pPr algn="l"/>
            <a:endParaRPr lang="it-IT" sz="1800" b="0" i="0" u="none" strike="noStrike" baseline="0">
              <a:solidFill>
                <a:srgbClr val="000000"/>
              </a:solidFill>
              <a:latin typeface="Times New Roman" panose="02020603050405020304" pitchFamily="18" charset="0"/>
            </a:endParaRPr>
          </a:p>
          <a:p>
            <a:r>
              <a:rPr lang="it-IT" sz="1800" b="0" i="0" u="none" strike="noStrike" baseline="0">
                <a:solidFill>
                  <a:srgbClr val="000000"/>
                </a:solidFill>
                <a:latin typeface="Times New Roman" panose="02020603050405020304" pitchFamily="18" charset="0"/>
              </a:rPr>
              <a:t> </a:t>
            </a:r>
          </a:p>
          <a:p>
            <a:pPr marL="285750" indent="-285750">
              <a:buFont typeface="Arial" panose="020B0604020202020204" pitchFamily="34" charset="0"/>
              <a:buChar char="•"/>
            </a:pPr>
            <a:r>
              <a:rPr lang="it-IT">
                <a:solidFill>
                  <a:srgbClr val="000000"/>
                </a:solidFill>
                <a:latin typeface="Times New Roman" panose="02020603050405020304" pitchFamily="18" charset="0"/>
                <a:cs typeface="Arial" panose="020B0604020202020204" pitchFamily="34" charset="0"/>
              </a:rPr>
              <a:t>«</a:t>
            </a:r>
            <a:r>
              <a:rPr lang="it-IT" b="1">
                <a:solidFill>
                  <a:srgbClr val="000000"/>
                </a:solidFill>
                <a:latin typeface="Arial" panose="020B0604020202020204" pitchFamily="34" charset="0"/>
                <a:cs typeface="Arial" panose="020B0604020202020204" pitchFamily="34" charset="0"/>
              </a:rPr>
              <a:t>C</a:t>
            </a:r>
            <a:r>
              <a:rPr lang="it-IT" sz="1800" b="1" i="0" u="none" strike="noStrike" baseline="0">
                <a:solidFill>
                  <a:srgbClr val="000000"/>
                </a:solidFill>
                <a:latin typeface="Arial" panose="020B0604020202020204" pitchFamily="34" charset="0"/>
                <a:cs typeface="Arial" panose="020B0604020202020204" pitchFamily="34" charset="0"/>
              </a:rPr>
              <a:t>osti diretti di personale</a:t>
            </a:r>
            <a:r>
              <a:rPr lang="it-IT">
                <a:solidFill>
                  <a:srgbClr val="000000"/>
                </a:solidFill>
                <a:latin typeface="Arial" panose="020B0604020202020204" pitchFamily="34" charset="0"/>
                <a:cs typeface="Arial" panose="020B0604020202020204" pitchFamily="34" charset="0"/>
              </a:rPr>
              <a:t>»</a:t>
            </a:r>
            <a:r>
              <a:rPr lang="it-IT" sz="1800" b="0" i="0" u="none" strike="noStrike" baseline="0">
                <a:solidFill>
                  <a:srgbClr val="000000"/>
                </a:solidFill>
                <a:latin typeface="Arial" panose="020B0604020202020204" pitchFamily="34" charset="0"/>
                <a:cs typeface="Arial" panose="020B0604020202020204" pitchFamily="34" charset="0"/>
              </a:rPr>
              <a:t>: </a:t>
            </a:r>
            <a:r>
              <a:rPr lang="it-IT">
                <a:solidFill>
                  <a:srgbClr val="000000"/>
                </a:solidFill>
                <a:latin typeface="Arial" panose="020B0604020202020204" pitchFamily="34" charset="0"/>
                <a:cs typeface="Arial" panose="020B0604020202020204" pitchFamily="34" charset="0"/>
              </a:rPr>
              <a:t>si intendono costi imputabili a soggetti che lavorano a diretto contatto con i destinatari del progetto (minori, famiglia dei minori).                                                                                                                                      Tra le figure professionali possiamo annoverare, a titolo esemplificativo ma non esaustivo, i </a:t>
            </a:r>
            <a:r>
              <a:rPr lang="it-IT" sz="1800" b="0" u="none" strike="noStrike" baseline="0">
                <a:solidFill>
                  <a:srgbClr val="000000"/>
                </a:solidFill>
                <a:latin typeface="Arial" panose="020B0604020202020204" pitchFamily="34" charset="0"/>
                <a:cs typeface="Arial" panose="020B0604020202020204" pitchFamily="34" charset="0"/>
              </a:rPr>
              <a:t>docenti, i tutor, formatori, educatori, assistenti socio-sanitari, psicologi.</a:t>
            </a:r>
          </a:p>
          <a:p>
            <a:pPr marL="285750" indent="-285750" algn="just">
              <a:buFont typeface="Arial" panose="020B0604020202020204" pitchFamily="34" charset="0"/>
              <a:buChar char="•"/>
            </a:pPr>
            <a:endParaRPr lang="it-IT">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a:solidFill>
                  <a:srgbClr val="000000"/>
                </a:solidFill>
                <a:latin typeface="Arial" panose="020B0604020202020204" pitchFamily="34" charset="0"/>
                <a:cs typeface="Arial" panose="020B0604020202020204" pitchFamily="34" charset="0"/>
              </a:rPr>
              <a:t>«</a:t>
            </a:r>
            <a:r>
              <a:rPr lang="it-IT" b="1">
                <a:solidFill>
                  <a:srgbClr val="000000"/>
                </a:solidFill>
                <a:latin typeface="Arial" panose="020B0604020202020204" pitchFamily="34" charset="0"/>
                <a:cs typeface="Arial" panose="020B0604020202020204" pitchFamily="34" charset="0"/>
              </a:rPr>
              <a:t>Costi indiretti</a:t>
            </a:r>
            <a:r>
              <a:rPr lang="it-IT">
                <a:solidFill>
                  <a:srgbClr val="000000"/>
                </a:solidFill>
                <a:latin typeface="Arial" panose="020B0604020202020204" pitchFamily="34" charset="0"/>
                <a:cs typeface="Arial" panose="020B0604020202020204" pitchFamily="34" charset="0"/>
              </a:rPr>
              <a:t>»</a:t>
            </a:r>
            <a:r>
              <a:rPr lang="it-IT" b="1">
                <a:solidFill>
                  <a:srgbClr val="000000"/>
                </a:solidFill>
                <a:latin typeface="Arial" panose="020B0604020202020204" pitchFamily="34" charset="0"/>
                <a:cs typeface="Arial" panose="020B0604020202020204" pitchFamily="34" charset="0"/>
              </a:rPr>
              <a:t> </a:t>
            </a:r>
            <a:r>
              <a:rPr lang="it-IT">
                <a:solidFill>
                  <a:srgbClr val="000000"/>
                </a:solidFill>
                <a:latin typeface="Arial" panose="020B0604020202020204" pitchFamily="34" charset="0"/>
                <a:cs typeface="Arial" panose="020B0604020202020204" pitchFamily="34" charset="0"/>
              </a:rPr>
              <a:t>(nella misura massima del 40% dei costi diretti): si intendono tutti quei costi afferenti o ad attività trasversali che non prevedono un contatto diretto con i beneficiari dell’intervento, quali il coordinamento, il monitoraggio, la gestione, la comunicazione e  la rendicontazione del progetto o all’acquisizione di beni/servizi necessari.</a:t>
            </a:r>
            <a:endParaRPr lang="it-IT" sz="1800" b="0" u="none" strike="noStrike" baseline="0">
              <a:solidFill>
                <a:srgbClr val="000000"/>
              </a:solidFill>
              <a:latin typeface="Arial" panose="020B0604020202020204" pitchFamily="34" charset="0"/>
              <a:cs typeface="Arial" panose="020B0604020202020204" pitchFamily="34" charset="0"/>
            </a:endParaRPr>
          </a:p>
          <a:p>
            <a:endParaRPr lang="it-IT"/>
          </a:p>
        </p:txBody>
      </p:sp>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5B7836C7-2DEA-8A11-7BC6-A726148A2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5" name="CasellaDiTesto 4">
            <a:extLst>
              <a:ext uri="{FF2B5EF4-FFF2-40B4-BE49-F238E27FC236}">
                <a16:creationId xmlns:a16="http://schemas.microsoft.com/office/drawing/2014/main" id="{B949EC8B-375D-E49C-EB17-2E813BEA69CA}"/>
              </a:ext>
            </a:extLst>
          </p:cNvPr>
          <p:cNvSpPr txBox="1"/>
          <p:nvPr/>
        </p:nvSpPr>
        <p:spPr>
          <a:xfrm>
            <a:off x="4624534" y="444436"/>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6" name="Picture 2" descr="Immagine che contiene testo, emblema, simbolo, cresta&#10;&#10;Descrizione generata automaticamente">
            <a:extLst>
              <a:ext uri="{FF2B5EF4-FFF2-40B4-BE49-F238E27FC236}">
                <a16:creationId xmlns:a16="http://schemas.microsoft.com/office/drawing/2014/main" id="{3606D0E5-FBC1-22A8-4739-D1B72F62A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66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939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45A21C23-3135-4BEC-9939-589CF30EFAE2}"/>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03FCE4C1-F466-4C66-9E59-0FB29130AAD4}"/>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16215666-A8F8-44A8-9304-1BD5DBE3BA2A}"/>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5</a:t>
            </a:fld>
            <a:endParaRPr lang="it-IT" sz="900" b="1">
              <a:solidFill>
                <a:schemeClr val="tx1"/>
              </a:solidFill>
            </a:endParaRPr>
          </a:p>
        </p:txBody>
      </p:sp>
      <p:sp>
        <p:nvSpPr>
          <p:cNvPr id="21" name="CasellaDiTesto 20">
            <a:extLst>
              <a:ext uri="{FF2B5EF4-FFF2-40B4-BE49-F238E27FC236}">
                <a16:creationId xmlns:a16="http://schemas.microsoft.com/office/drawing/2014/main" id="{46FE99D9-C85E-65D0-26BA-FA8F68A07331}"/>
              </a:ext>
            </a:extLst>
          </p:cNvPr>
          <p:cNvSpPr txBox="1"/>
          <p:nvPr/>
        </p:nvSpPr>
        <p:spPr>
          <a:xfrm>
            <a:off x="231430" y="2365840"/>
            <a:ext cx="7025915" cy="4031873"/>
          </a:xfrm>
          <a:prstGeom prst="rect">
            <a:avLst/>
          </a:prstGeom>
          <a:noFill/>
        </p:spPr>
        <p:txBody>
          <a:bodyPr wrap="square" rtlCol="0">
            <a:spAutoFit/>
          </a:bodyPr>
          <a:lstStyle/>
          <a:p>
            <a:endParaRPr lang="it-IT" dirty="0"/>
          </a:p>
          <a:p>
            <a:pPr marL="571500" indent="-571500" algn="just">
              <a:buFont typeface="+mj-lt"/>
              <a:buAutoNum type="romanUcPeriod"/>
            </a:pPr>
            <a:r>
              <a:rPr lang="it-IT" sz="2000" dirty="0">
                <a:latin typeface="Arial" panose="020B0604020202020204" pitchFamily="34" charset="0"/>
                <a:cs typeface="Arial" panose="020B0604020202020204" pitchFamily="34" charset="0"/>
              </a:rPr>
              <a:t>Format «</a:t>
            </a:r>
            <a:r>
              <a:rPr lang="it-IT"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Richiesta di rimodulazione e/o variazione progettuale</a:t>
            </a:r>
            <a:r>
              <a:rPr lang="it-IT" sz="2000" dirty="0">
                <a:latin typeface="Arial" panose="020B0604020202020204" pitchFamily="34" charset="0"/>
                <a:cs typeface="Arial" panose="020B0604020202020204" pitchFamily="34" charset="0"/>
              </a:rPr>
              <a:t>»</a:t>
            </a:r>
          </a:p>
          <a:p>
            <a:pPr marL="571500" indent="-571500" algn="just">
              <a:buFont typeface="+mj-lt"/>
              <a:buAutoNum type="romanUcPeriod"/>
            </a:pPr>
            <a:r>
              <a:rPr lang="it-IT" sz="2000" dirty="0">
                <a:latin typeface="Arial" panose="020B0604020202020204" pitchFamily="34" charset="0"/>
                <a:cs typeface="Arial" panose="020B0604020202020204" pitchFamily="34" charset="0"/>
              </a:rPr>
              <a:t>Format Excel «</a:t>
            </a:r>
            <a:r>
              <a:rPr lang="it-IT"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Rimodulazione_Piano</a:t>
            </a:r>
            <a:r>
              <a:rPr lang="it-IT"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delle </a:t>
            </a:r>
            <a:r>
              <a:rPr lang="it-IT"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attivita</a:t>
            </a:r>
            <a:r>
              <a:rPr lang="it-IT"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 dei </a:t>
            </a:r>
            <a:r>
              <a:rPr lang="it-IT"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costi_PE</a:t>
            </a:r>
            <a:r>
              <a:rPr lang="it-IT" sz="2000" dirty="0">
                <a:latin typeface="Arial" panose="020B0604020202020204" pitchFamily="34" charset="0"/>
                <a:cs typeface="Arial" panose="020B0604020202020204" pitchFamily="34" charset="0"/>
              </a:rPr>
              <a:t>» (</a:t>
            </a:r>
            <a:r>
              <a:rPr lang="it-IT"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All.1</a:t>
            </a:r>
            <a:r>
              <a:rPr lang="it-IT" sz="2000" dirty="0">
                <a:latin typeface="Arial" panose="020B0604020202020204" pitchFamily="34" charset="0"/>
                <a:cs typeface="Arial" panose="020B0604020202020204" pitchFamily="34" charset="0"/>
              </a:rPr>
              <a:t>)</a:t>
            </a:r>
          </a:p>
          <a:p>
            <a:pPr marL="571500" indent="-571500" algn="just">
              <a:buFont typeface="+mj-lt"/>
              <a:buAutoNum type="romanUcPeriod"/>
            </a:pPr>
            <a:endParaRPr lang="it-IT" sz="2000" dirty="0">
              <a:latin typeface="Arial" panose="020B0604020202020204" pitchFamily="34" charset="0"/>
              <a:cs typeface="Arial" panose="020B0604020202020204" pitchFamily="34" charset="0"/>
            </a:endParaRPr>
          </a:p>
          <a:p>
            <a:pPr algn="just"/>
            <a:endParaRPr lang="it-IT" sz="2000" dirty="0">
              <a:latin typeface="Arial" panose="020B0604020202020204" pitchFamily="34" charset="0"/>
              <a:cs typeface="Arial" panose="020B0604020202020204" pitchFamily="34" charset="0"/>
            </a:endParaRPr>
          </a:p>
          <a:p>
            <a:pPr algn="just"/>
            <a:r>
              <a:rPr lang="it-IT" sz="1600" dirty="0">
                <a:latin typeface="Arial" panose="020B0604020202020204" pitchFamily="34" charset="0"/>
                <a:cs typeface="Arial" panose="020B0604020202020204" pitchFamily="34" charset="0"/>
              </a:rPr>
              <a:t>Il set documentale deve essere trasmesso al presente indirizzo PEC</a:t>
            </a:r>
            <a:r>
              <a:rPr lang="it-IT" sz="1600">
                <a:latin typeface="Arial" panose="020B0604020202020204" pitchFamily="34" charset="0"/>
                <a:cs typeface="Arial" panose="020B0604020202020204" pitchFamily="34" charset="0"/>
              </a:rPr>
              <a:t>: </a:t>
            </a:r>
            <a:r>
              <a:rPr lang="it-IT" sz="1600" b="1" u="sng">
                <a:latin typeface="Arial" panose="020B0604020202020204" pitchFamily="34" charset="0"/>
                <a:cs typeface="Arial" panose="020B0604020202020204" pitchFamily="34" charset="0"/>
              </a:rPr>
              <a:t>povertaeducativa3.pnrr@</a:t>
            </a:r>
            <a:r>
              <a:rPr lang="it-IT" sz="1600" b="1" u="sng" dirty="0">
                <a:latin typeface="Arial" panose="020B0604020202020204" pitchFamily="34" charset="0"/>
                <a:cs typeface="Arial" panose="020B0604020202020204" pitchFamily="34" charset="0"/>
              </a:rPr>
              <a:t>pec.governo.it</a:t>
            </a:r>
            <a:endParaRPr lang="it-IT" b="1" u="sng" dirty="0"/>
          </a:p>
          <a:p>
            <a:pPr algn="just"/>
            <a:endParaRPr lang="it-IT"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71500" indent="-571500" algn="ctr">
              <a:buFont typeface="+mj-lt"/>
              <a:buAutoNum type="romanUcPeriod"/>
            </a:pPr>
            <a:endParaRPr lang="it-IT" sz="3200" dirty="0"/>
          </a:p>
          <a:p>
            <a:pPr marL="285750" indent="-285750">
              <a:buFont typeface="Wingdings" panose="05000000000000000000" pitchFamily="2" charset="2"/>
              <a:buChar char="§"/>
            </a:pPr>
            <a:endParaRPr lang="it-IT" dirty="0"/>
          </a:p>
        </p:txBody>
      </p:sp>
      <p:pic>
        <p:nvPicPr>
          <p:cNvPr id="23" name="Immagine 22" descr="Immagine che contiene Elementi grafici, design">
            <a:extLst>
              <a:ext uri="{FF2B5EF4-FFF2-40B4-BE49-F238E27FC236}">
                <a16:creationId xmlns:a16="http://schemas.microsoft.com/office/drawing/2014/main" id="{CA2589AE-A98F-2AA0-4D35-DBEA768847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093815" y="5461233"/>
            <a:ext cx="2176729" cy="1396767"/>
          </a:xfrm>
          <a:prstGeom prst="rect">
            <a:avLst/>
          </a:prstGeom>
          <a:ln>
            <a:noFill/>
          </a:ln>
          <a:effectLst>
            <a:softEdge rad="112500"/>
          </a:effectLst>
        </p:spPr>
      </p:pic>
      <p:pic>
        <p:nvPicPr>
          <p:cNvPr id="7" name="Immagine 6">
            <a:extLst>
              <a:ext uri="{FF2B5EF4-FFF2-40B4-BE49-F238E27FC236}">
                <a16:creationId xmlns:a16="http://schemas.microsoft.com/office/drawing/2014/main" id="{6DBE979F-4A17-B1FC-5B40-1EC470A757F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688816" y="448326"/>
            <a:ext cx="4346961" cy="5961347"/>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A84EBC4D-AF79-C445-42E7-56D13A0870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A274124F-1E81-B250-88F2-26222C7B2B84}"/>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157AAC51-C802-2CEA-7F5A-9606C2D0C13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0DA1FADF-51BC-180C-DDB4-0110EBD79C0E}"/>
              </a:ext>
            </a:extLst>
          </p:cNvPr>
          <p:cNvSpPr txBox="1"/>
          <p:nvPr/>
        </p:nvSpPr>
        <p:spPr>
          <a:xfrm>
            <a:off x="647202" y="1288622"/>
            <a:ext cx="6302522" cy="1077218"/>
          </a:xfrm>
          <a:prstGeom prst="rect">
            <a:avLst/>
          </a:prstGeom>
          <a:noFill/>
        </p:spPr>
        <p:txBody>
          <a:bodyPr wrap="square">
            <a:spAutoFit/>
          </a:bodyPr>
          <a:lstStyle/>
          <a:p>
            <a:pPr algn="ctr"/>
            <a:r>
              <a:rPr kumimoji="0" lang="it-IT" sz="3200" b="1" i="0" u="none" strike="noStrike" kern="1200" cap="none" spc="0" normalizeH="0" baseline="0" noProof="0" dirty="0">
                <a:ln>
                  <a:noFill/>
                </a:ln>
                <a:solidFill>
                  <a:srgbClr val="1F3864"/>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Set documentale per la rimodulazione progettuale:</a:t>
            </a:r>
            <a:endParaRPr lang="it-IT" sz="2000" dirty="0"/>
          </a:p>
        </p:txBody>
      </p:sp>
    </p:spTree>
    <p:extLst>
      <p:ext uri="{BB962C8B-B14F-4D97-AF65-F5344CB8AC3E}">
        <p14:creationId xmlns:p14="http://schemas.microsoft.com/office/powerpoint/2010/main" val="1537982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21881-7F41-74BD-1C94-55200B2582E1}"/>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95EBE8F7-E073-7917-A7E1-A088AE32554F}"/>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FF2748AD-C7AA-9356-B362-3AC8FA51DE90}"/>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F11CF4B1-A258-3DFD-331A-2518E5503299}"/>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6</a:t>
            </a:fld>
            <a:endParaRPr lang="it-IT" sz="900" b="1">
              <a:solidFill>
                <a:schemeClr val="tx1"/>
              </a:solidFill>
            </a:endParaRPr>
          </a:p>
        </p:txBody>
      </p:sp>
      <p:sp>
        <p:nvSpPr>
          <p:cNvPr id="21" name="CasellaDiTesto 20">
            <a:extLst>
              <a:ext uri="{FF2B5EF4-FFF2-40B4-BE49-F238E27FC236}">
                <a16:creationId xmlns:a16="http://schemas.microsoft.com/office/drawing/2014/main" id="{E4DA1251-10BF-A5F9-415F-3FC09A5DE2DA}"/>
              </a:ext>
            </a:extLst>
          </p:cNvPr>
          <p:cNvSpPr txBox="1"/>
          <p:nvPr/>
        </p:nvSpPr>
        <p:spPr>
          <a:xfrm>
            <a:off x="231430" y="2002086"/>
            <a:ext cx="7025915" cy="4647426"/>
          </a:xfrm>
          <a:prstGeom prst="rect">
            <a:avLst/>
          </a:prstGeom>
          <a:noFill/>
        </p:spPr>
        <p:txBody>
          <a:bodyPr wrap="square" rtlCol="0">
            <a:spAutoFit/>
          </a:bodyPr>
          <a:lstStyle/>
          <a:p>
            <a:endParaRPr lang="it-IT" dirty="0"/>
          </a:p>
          <a:p>
            <a:pPr marL="342900" indent="-342900" algn="just">
              <a:buFont typeface="Arial" panose="020B0604020202020204" pitchFamily="34" charset="0"/>
              <a:buChar char="•"/>
            </a:pPr>
            <a:r>
              <a:rPr lang="it-IT" dirty="0">
                <a:latin typeface="Arial" panose="020B0604020202020204" pitchFamily="34" charset="0"/>
                <a:cs typeface="Arial" panose="020B0604020202020204" pitchFamily="34" charset="0"/>
              </a:rPr>
              <a:t>Non possono essere accolte proroghe </a:t>
            </a:r>
            <a:r>
              <a:rPr lang="it-IT" b="1" dirty="0">
                <a:latin typeface="Arial" panose="020B0604020202020204" pitchFamily="34" charset="0"/>
                <a:cs typeface="Arial" panose="020B0604020202020204" pitchFamily="34" charset="0"/>
              </a:rPr>
              <a:t>oltre i 24 mesi;</a:t>
            </a:r>
          </a:p>
          <a:p>
            <a:pPr marL="342900" indent="-342900" algn="just">
              <a:buFont typeface="Arial" panose="020B0604020202020204" pitchFamily="34" charset="0"/>
              <a:buChar char="•"/>
            </a:pPr>
            <a:endParaRPr lang="it-IT"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dirty="0">
                <a:latin typeface="Arial" panose="020B0604020202020204" pitchFamily="34" charset="0"/>
                <a:cs typeface="Arial" panose="020B0604020202020204" pitchFamily="34" charset="0"/>
              </a:rPr>
              <a:t>In caso di richiesta di anticipo presentata, la proroga deve essere accompagnata da </a:t>
            </a:r>
            <a:r>
              <a:rPr lang="it-IT" b="1" dirty="0">
                <a:latin typeface="Arial" panose="020B0604020202020204" pitchFamily="34" charset="0"/>
                <a:cs typeface="Arial" panose="020B0604020202020204" pitchFamily="34" charset="0"/>
              </a:rPr>
              <a:t>apposita polizza fidejussoria </a:t>
            </a:r>
            <a:r>
              <a:rPr lang="it-IT" dirty="0">
                <a:latin typeface="Arial" panose="020B0604020202020204" pitchFamily="34" charset="0"/>
                <a:cs typeface="Arial" panose="020B0604020202020204" pitchFamily="34" charset="0"/>
              </a:rPr>
              <a:t>aggiornata</a:t>
            </a:r>
            <a:r>
              <a:rPr lang="it-IT" b="1" dirty="0">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a:t>
            </a:r>
            <a:r>
              <a:rPr lang="it-IT" b="1" dirty="0">
                <a:latin typeface="Arial" panose="020B0604020202020204" pitchFamily="34" charset="0"/>
                <a:cs typeface="Arial" panose="020B0604020202020204" pitchFamily="34" charset="0"/>
              </a:rPr>
              <a:t>N.B. </a:t>
            </a:r>
            <a:r>
              <a:rPr lang="it-IT" dirty="0">
                <a:latin typeface="Arial" panose="020B0604020202020204" pitchFamily="34" charset="0"/>
                <a:cs typeface="Arial" panose="020B0604020202020204" pitchFamily="34" charset="0"/>
              </a:rPr>
              <a:t>la scadenza della polizza fidejussoria deve coincidere con i 12 mesi successivi alla data di fine progetto prorogata);</a:t>
            </a:r>
          </a:p>
          <a:p>
            <a:pPr marL="342900" indent="-342900" algn="just">
              <a:buFont typeface="Arial" panose="020B0604020202020204" pitchFamily="34" charset="0"/>
              <a:buChar char="•"/>
            </a:pPr>
            <a:endParaRPr lang="it-IT"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dirty="0">
                <a:latin typeface="Arial" panose="020B0604020202020204" pitchFamily="34" charset="0"/>
                <a:cs typeface="Arial" panose="020B0604020202020204" pitchFamily="34" charset="0"/>
              </a:rPr>
              <a:t>Aggiornamento del cronoprogramma nel documento Excel </a:t>
            </a:r>
            <a:r>
              <a:rPr lang="it-IT" b="1" dirty="0">
                <a:latin typeface="Arial" panose="020B0604020202020204" pitchFamily="34" charset="0"/>
                <a:cs typeface="Arial" panose="020B0604020202020204" pitchFamily="34" charset="0"/>
              </a:rPr>
              <a:t>«Piano delle attività e dei costi» </a:t>
            </a:r>
            <a:r>
              <a:rPr lang="it-IT" b="1">
                <a:latin typeface="Arial" panose="020B0604020202020204" pitchFamily="34" charset="0"/>
                <a:cs typeface="Arial" panose="020B0604020202020204" pitchFamily="34" charset="0"/>
              </a:rPr>
              <a:t>(All.1) </a:t>
            </a:r>
            <a:r>
              <a:rPr lang="it-IT" dirty="0">
                <a:latin typeface="Arial" panose="020B0604020202020204" pitchFamily="34" charset="0"/>
                <a:cs typeface="Arial" panose="020B0604020202020204" pitchFamily="34" charset="0"/>
              </a:rPr>
              <a:t>e su Regis;</a:t>
            </a:r>
          </a:p>
          <a:p>
            <a:pPr algn="just"/>
            <a:endParaRPr lang="it-IT" sz="2000" dirty="0">
              <a:latin typeface="Arial" panose="020B0604020202020204" pitchFamily="34" charset="0"/>
              <a:cs typeface="Arial" panose="020B0604020202020204" pitchFamily="34" charset="0"/>
            </a:endParaRPr>
          </a:p>
          <a:p>
            <a:pPr algn="just"/>
            <a:endParaRPr lang="it-IT"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71500" indent="-571500" algn="ctr">
              <a:buFont typeface="+mj-lt"/>
              <a:buAutoNum type="romanUcPeriod"/>
            </a:pPr>
            <a:endParaRPr lang="it-IT" sz="3200" dirty="0"/>
          </a:p>
          <a:p>
            <a:pPr marL="285750" indent="-285750">
              <a:buFont typeface="Wingdings" panose="05000000000000000000" pitchFamily="2" charset="2"/>
              <a:buChar char="§"/>
            </a:pPr>
            <a:endParaRPr lang="it-IT" dirty="0"/>
          </a:p>
        </p:txBody>
      </p:sp>
      <p:pic>
        <p:nvPicPr>
          <p:cNvPr id="23" name="Immagine 22" descr="Immagine che contiene Elementi grafici, design">
            <a:extLst>
              <a:ext uri="{FF2B5EF4-FFF2-40B4-BE49-F238E27FC236}">
                <a16:creationId xmlns:a16="http://schemas.microsoft.com/office/drawing/2014/main" id="{F38FC379-973A-DB2D-38AC-28E7C654C23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093815" y="5461233"/>
            <a:ext cx="2176729" cy="1396767"/>
          </a:xfrm>
          <a:prstGeom prst="rect">
            <a:avLst/>
          </a:prstGeom>
          <a:ln>
            <a:noFill/>
          </a:ln>
          <a:effectLst>
            <a:softEdge rad="112500"/>
          </a:effectLst>
        </p:spPr>
      </p:pic>
      <p:pic>
        <p:nvPicPr>
          <p:cNvPr id="7" name="Immagine 6">
            <a:extLst>
              <a:ext uri="{FF2B5EF4-FFF2-40B4-BE49-F238E27FC236}">
                <a16:creationId xmlns:a16="http://schemas.microsoft.com/office/drawing/2014/main" id="{16EAE484-08D7-A69E-051B-56E192525D5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688816" y="448326"/>
            <a:ext cx="4346961" cy="5961347"/>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4D255F8B-6161-B232-145B-3C945944E1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3B2B87E9-66A1-DB0C-3C5A-A6BE5B42642E}"/>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1560F2B7-59F3-7995-08BD-E5AC94A6654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951321B0-07CD-3B80-A470-90577F868C73}"/>
              </a:ext>
            </a:extLst>
          </p:cNvPr>
          <p:cNvSpPr txBox="1"/>
          <p:nvPr/>
        </p:nvSpPr>
        <p:spPr>
          <a:xfrm>
            <a:off x="502347" y="1099634"/>
            <a:ext cx="6302522" cy="954107"/>
          </a:xfrm>
          <a:prstGeom prst="rect">
            <a:avLst/>
          </a:prstGeom>
          <a:noFill/>
        </p:spPr>
        <p:txBody>
          <a:bodyPr wrap="square">
            <a:spAutoFit/>
          </a:bodyPr>
          <a:lstStyle/>
          <a:p>
            <a:r>
              <a:rPr lang="it-IT" sz="2800" b="1"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FOCUS:</a:t>
            </a:r>
          </a:p>
          <a:p>
            <a:r>
              <a:rPr lang="it-IT" sz="2800" dirty="0">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PROROGA</a:t>
            </a:r>
            <a:endParaRPr lang="it-IT" dirty="0"/>
          </a:p>
        </p:txBody>
      </p:sp>
    </p:spTree>
    <p:extLst>
      <p:ext uri="{BB962C8B-B14F-4D97-AF65-F5344CB8AC3E}">
        <p14:creationId xmlns:p14="http://schemas.microsoft.com/office/powerpoint/2010/main" val="3738369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52517-BFBD-A3E9-DEEA-3E539B2CC2BB}"/>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AD793FF9-6267-50AF-5C59-F02F5EED8C8E}"/>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0761800D-977B-0D92-FF1D-4F8946ADB1C5}"/>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081F8DFC-3CD2-2B52-7C47-7AD466C5B506}"/>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7</a:t>
            </a:fld>
            <a:endParaRPr lang="it-IT" sz="900" b="1">
              <a:solidFill>
                <a:schemeClr val="tx1"/>
              </a:solidFill>
            </a:endParaRPr>
          </a:p>
        </p:txBody>
      </p:sp>
      <p:sp>
        <p:nvSpPr>
          <p:cNvPr id="21" name="CasellaDiTesto 20">
            <a:extLst>
              <a:ext uri="{FF2B5EF4-FFF2-40B4-BE49-F238E27FC236}">
                <a16:creationId xmlns:a16="http://schemas.microsoft.com/office/drawing/2014/main" id="{D10B4810-AE89-A147-0C8B-F036DAC51418}"/>
              </a:ext>
            </a:extLst>
          </p:cNvPr>
          <p:cNvSpPr txBox="1"/>
          <p:nvPr/>
        </p:nvSpPr>
        <p:spPr>
          <a:xfrm>
            <a:off x="408984" y="1120041"/>
            <a:ext cx="6716962" cy="5386090"/>
          </a:xfrm>
          <a:prstGeom prst="rect">
            <a:avLst/>
          </a:prstGeom>
          <a:noFill/>
        </p:spPr>
        <p:txBody>
          <a:bodyPr wrap="square" rtlCol="0">
            <a:spAutoFit/>
          </a:bodyPr>
          <a:lstStyle/>
          <a:p>
            <a:r>
              <a:rPr lang="it-IT" sz="2000" b="1" u="sng">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FOCUS</a:t>
            </a:r>
            <a:r>
              <a:rPr lang="it-IT" sz="20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a:t>
            </a:r>
          </a:p>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Errata imputazione di costi diretti e indiretti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Rimodulazione con assorbimento totale</a:t>
            </a:r>
            <a:r>
              <a:rPr lang="it-IT" sz="1600">
                <a:solidFill>
                  <a:srgbClr val="000000"/>
                </a:solidFill>
                <a:latin typeface="Arial" panose="020B0604020202020204" pitchFamily="34" charset="0"/>
                <a:cs typeface="Arial" panose="020B0604020202020204" pitchFamily="34" charset="0"/>
              </a:rPr>
              <a:t>»: </a:t>
            </a:r>
            <a:r>
              <a:rPr lang="it-IT" sz="1600">
                <a:latin typeface="Arial" panose="020B0604020202020204" pitchFamily="34" charset="0"/>
                <a:cs typeface="Arial" panose="020B0604020202020204" pitchFamily="34" charset="0"/>
              </a:rPr>
              <a:t>i costi erroneamente imputati (es. €10.000,00) vengono redistribuiti tra le attività effettivamente rivolte ai destinatari del progetto.                                                                             Con tale rimodulazione, </a:t>
            </a:r>
            <a:r>
              <a:rPr lang="it-IT" sz="1600" b="1" u="sng">
                <a:latin typeface="Arial" panose="020B0604020202020204" pitchFamily="34" charset="0"/>
                <a:cs typeface="Arial" panose="020B0604020202020204" pitchFamily="34" charset="0"/>
              </a:rPr>
              <a:t>il costo totale attività coincide con quello iniziale</a:t>
            </a:r>
            <a:r>
              <a:rPr lang="it-IT" sz="1600">
                <a:latin typeface="Arial" panose="020B0604020202020204" pitchFamily="34" charset="0"/>
                <a:cs typeface="Arial" panose="020B0604020202020204" pitchFamily="34" charset="0"/>
              </a:rPr>
              <a:t> (</a:t>
            </a:r>
            <a:r>
              <a:rPr lang="it-IT" sz="1600">
                <a:solidFill>
                  <a:srgbClr val="000000"/>
                </a:solidFill>
                <a:latin typeface="Arial" panose="020B0604020202020204" pitchFamily="34" charset="0"/>
                <a:cs typeface="Arial" panose="020B0604020202020204" pitchFamily="34" charset="0"/>
                <a:hlinkClick r:id="rId2"/>
              </a:rPr>
              <a:t>All.1_Rimodulazione_Piano delle </a:t>
            </a:r>
            <a:r>
              <a:rPr lang="it-IT" sz="1600" err="1">
                <a:solidFill>
                  <a:srgbClr val="000000"/>
                </a:solidFill>
                <a:latin typeface="Arial" panose="020B0604020202020204" pitchFamily="34" charset="0"/>
                <a:cs typeface="Arial" panose="020B0604020202020204" pitchFamily="34" charset="0"/>
                <a:hlinkClick r:id="rId2"/>
              </a:rPr>
              <a:t>attivita</a:t>
            </a:r>
            <a:r>
              <a:rPr lang="it-IT" sz="1600">
                <a:solidFill>
                  <a:srgbClr val="000000"/>
                </a:solidFill>
                <a:latin typeface="Arial" panose="020B0604020202020204" pitchFamily="34" charset="0"/>
                <a:cs typeface="Arial" panose="020B0604020202020204" pitchFamily="34" charset="0"/>
                <a:hlinkClick r:id="rId2"/>
              </a:rPr>
              <a:t> e dei </a:t>
            </a:r>
            <a:r>
              <a:rPr lang="it-IT" sz="1600" err="1">
                <a:solidFill>
                  <a:srgbClr val="000000"/>
                </a:solidFill>
                <a:latin typeface="Arial" panose="020B0604020202020204" pitchFamily="34" charset="0"/>
                <a:cs typeface="Arial" panose="020B0604020202020204" pitchFamily="34" charset="0"/>
                <a:hlinkClick r:id="rId2"/>
              </a:rPr>
              <a:t>costi_PE_caso</a:t>
            </a:r>
            <a:r>
              <a:rPr lang="it-IT" sz="1600">
                <a:solidFill>
                  <a:srgbClr val="000000"/>
                </a:solidFill>
                <a:latin typeface="Arial" panose="020B0604020202020204" pitchFamily="34" charset="0"/>
                <a:cs typeface="Arial" panose="020B0604020202020204" pitchFamily="34" charset="0"/>
                <a:hlinkClick r:id="rId2"/>
              </a:rPr>
              <a:t> 1.xlsx</a:t>
            </a:r>
            <a:r>
              <a:rPr lang="it-IT" sz="1600">
                <a:solidFill>
                  <a:srgbClr val="000000"/>
                </a:solidFill>
                <a:latin typeface="Arial" panose="020B0604020202020204" pitchFamily="34" charset="0"/>
                <a:cs typeface="Arial" panose="020B0604020202020204" pitchFamily="34" charset="0"/>
              </a:rPr>
              <a:t>)</a:t>
            </a:r>
            <a:endParaRPr lang="it-IT" sz="16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p:txBody>
      </p:sp>
      <p:pic>
        <p:nvPicPr>
          <p:cNvPr id="7" name="Immagine 6">
            <a:extLst>
              <a:ext uri="{FF2B5EF4-FFF2-40B4-BE49-F238E27FC236}">
                <a16:creationId xmlns:a16="http://schemas.microsoft.com/office/drawing/2014/main" id="{4F4DE2E9-2DD8-39DF-B62F-2AA21A83A163}"/>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611237" y="725644"/>
            <a:ext cx="4241723" cy="5774216"/>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C3A553B0-392E-779E-51C1-742996F923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CE1014FE-85E9-61EC-CC23-F78A7EF955D8}"/>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A24427FC-1674-D376-7D8A-143D63D541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sp>
        <p:nvSpPr>
          <p:cNvPr id="12" name="CasellaDiTesto 11">
            <a:extLst>
              <a:ext uri="{FF2B5EF4-FFF2-40B4-BE49-F238E27FC236}">
                <a16:creationId xmlns:a16="http://schemas.microsoft.com/office/drawing/2014/main" id="{0BE784DF-A5A2-5629-9DF4-57AFAFDE777F}"/>
              </a:ext>
            </a:extLst>
          </p:cNvPr>
          <p:cNvSpPr txBox="1"/>
          <p:nvPr/>
        </p:nvSpPr>
        <p:spPr>
          <a:xfrm>
            <a:off x="3561136" y="4794068"/>
            <a:ext cx="412658" cy="646331"/>
          </a:xfrm>
          <a:prstGeom prst="rect">
            <a:avLst/>
          </a:prstGeom>
          <a:noFill/>
        </p:spPr>
        <p:txBody>
          <a:bodyPr wrap="square">
            <a:spAutoFit/>
          </a:bodyPr>
          <a:lstStyle/>
          <a:p>
            <a:r>
              <a:rPr lang="it-IT" sz="3600"/>
              <a:t>=</a:t>
            </a:r>
          </a:p>
        </p:txBody>
      </p:sp>
      <p:pic>
        <p:nvPicPr>
          <p:cNvPr id="14" name="Immagine 13">
            <a:extLst>
              <a:ext uri="{FF2B5EF4-FFF2-40B4-BE49-F238E27FC236}">
                <a16:creationId xmlns:a16="http://schemas.microsoft.com/office/drawing/2014/main" id="{6A3AD940-44B8-0D63-76F0-84705D7CEEB2}"/>
              </a:ext>
            </a:extLst>
          </p:cNvPr>
          <p:cNvPicPr>
            <a:picLocks noChangeAspect="1"/>
          </p:cNvPicPr>
          <p:nvPr/>
        </p:nvPicPr>
        <p:blipFill>
          <a:blip r:embed="rId7"/>
          <a:stretch>
            <a:fillRect/>
          </a:stretch>
        </p:blipFill>
        <p:spPr>
          <a:xfrm>
            <a:off x="4095402" y="3922312"/>
            <a:ext cx="2700762" cy="2389839"/>
          </a:xfrm>
          <a:prstGeom prst="rect">
            <a:avLst/>
          </a:prstGeom>
        </p:spPr>
      </p:pic>
      <p:pic>
        <p:nvPicPr>
          <p:cNvPr id="16" name="Immagine 15">
            <a:extLst>
              <a:ext uri="{FF2B5EF4-FFF2-40B4-BE49-F238E27FC236}">
                <a16:creationId xmlns:a16="http://schemas.microsoft.com/office/drawing/2014/main" id="{3114E69B-3151-9E91-12CE-2E9ACB797351}"/>
              </a:ext>
            </a:extLst>
          </p:cNvPr>
          <p:cNvPicPr>
            <a:picLocks noChangeAspect="1"/>
          </p:cNvPicPr>
          <p:nvPr/>
        </p:nvPicPr>
        <p:blipFill>
          <a:blip r:embed="rId7"/>
          <a:stretch>
            <a:fillRect/>
          </a:stretch>
        </p:blipFill>
        <p:spPr>
          <a:xfrm>
            <a:off x="738766" y="3922312"/>
            <a:ext cx="2700762" cy="2389839"/>
          </a:xfrm>
          <a:prstGeom prst="rect">
            <a:avLst/>
          </a:prstGeom>
        </p:spPr>
      </p:pic>
      <p:pic>
        <p:nvPicPr>
          <p:cNvPr id="8" name="Immagine 7">
            <a:extLst>
              <a:ext uri="{FF2B5EF4-FFF2-40B4-BE49-F238E27FC236}">
                <a16:creationId xmlns:a16="http://schemas.microsoft.com/office/drawing/2014/main" id="{8C496704-67AF-E3F2-0E7D-3D570BA34B7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6459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105F5-9FDA-6D88-EA3C-AB92BB7127E7}"/>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32BAB958-7681-8C2F-63AF-699F4F6EB8D0}"/>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DE361B85-524A-21A8-E624-C9FEBC56A6FA}"/>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51650C79-1575-20B6-2F76-5C7F5EF8570C}"/>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8</a:t>
            </a:fld>
            <a:endParaRPr lang="it-IT" sz="900" b="1">
              <a:solidFill>
                <a:schemeClr val="tx1"/>
              </a:solidFill>
            </a:endParaRPr>
          </a:p>
        </p:txBody>
      </p:sp>
      <p:sp>
        <p:nvSpPr>
          <p:cNvPr id="21" name="CasellaDiTesto 20">
            <a:extLst>
              <a:ext uri="{FF2B5EF4-FFF2-40B4-BE49-F238E27FC236}">
                <a16:creationId xmlns:a16="http://schemas.microsoft.com/office/drawing/2014/main" id="{90B1CC6C-4A12-404A-2A2F-28D5828DFD60}"/>
              </a:ext>
            </a:extLst>
          </p:cNvPr>
          <p:cNvSpPr txBox="1"/>
          <p:nvPr/>
        </p:nvSpPr>
        <p:spPr>
          <a:xfrm>
            <a:off x="379310" y="1099634"/>
            <a:ext cx="6716962" cy="5632311"/>
          </a:xfrm>
          <a:prstGeom prst="rect">
            <a:avLst/>
          </a:prstGeom>
          <a:noFill/>
        </p:spPr>
        <p:txBody>
          <a:bodyPr wrap="square" rtlCol="0">
            <a:spAutoFit/>
          </a:bodyPr>
          <a:lstStyle/>
          <a:p>
            <a:r>
              <a:rPr lang="it-IT" sz="2000" b="1" u="sng">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FOCUS</a:t>
            </a:r>
            <a:r>
              <a:rPr lang="it-IT" sz="20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a:t>
            </a:r>
          </a:p>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Errata imputazione di costi diretti e indiretti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Rimodulazione parziale</a:t>
            </a:r>
            <a:r>
              <a:rPr lang="it-IT" sz="1600">
                <a:solidFill>
                  <a:srgbClr val="000000"/>
                </a:solidFill>
                <a:latin typeface="Arial" panose="020B0604020202020204" pitchFamily="34" charset="0"/>
                <a:cs typeface="Arial" panose="020B0604020202020204" pitchFamily="34" charset="0"/>
              </a:rPr>
              <a:t>»: solo una quota di</a:t>
            </a:r>
            <a:r>
              <a:rPr lang="it-IT" sz="1600">
                <a:latin typeface="Arial" panose="020B0604020202020204" pitchFamily="34" charset="0"/>
                <a:cs typeface="Arial" panose="020B0604020202020204" pitchFamily="34" charset="0"/>
              </a:rPr>
              <a:t> costi erroneamente imputati (es. €5.000,00 su €10.000,00) vengono ridistribuiti tra le attività effettivamente rivolte ai destinatari del progetto.                                                                              Tale rimodulazione </a:t>
            </a:r>
            <a:r>
              <a:rPr lang="it-IT" sz="1600" b="1" u="sng">
                <a:latin typeface="Arial" panose="020B0604020202020204" pitchFamily="34" charset="0"/>
                <a:cs typeface="Arial" panose="020B0604020202020204" pitchFamily="34" charset="0"/>
              </a:rPr>
              <a:t>prevede una riduzione del costo totale attività e, in assenza di variazioni del cofinanziamento, comporta una riduzione del finanziamento.</a:t>
            </a:r>
            <a:r>
              <a:rPr lang="it-IT" sz="1600">
                <a:latin typeface="Arial" panose="020B0604020202020204" pitchFamily="34" charset="0"/>
                <a:cs typeface="Arial" panose="020B0604020202020204" pitchFamily="34" charset="0"/>
              </a:rPr>
              <a:t> (</a:t>
            </a:r>
            <a:r>
              <a:rPr lang="it-IT" sz="1600">
                <a:solidFill>
                  <a:srgbClr val="000000"/>
                </a:solidFill>
                <a:latin typeface="Arial" panose="020B0604020202020204" pitchFamily="34" charset="0"/>
                <a:cs typeface="Arial" panose="020B0604020202020204" pitchFamily="34" charset="0"/>
                <a:hlinkClick r:id="rId2" action="ppaction://hlinkfile"/>
              </a:rPr>
              <a:t>All.1_Rimodulazione_Piano delle </a:t>
            </a:r>
            <a:r>
              <a:rPr lang="it-IT" sz="1600" err="1">
                <a:solidFill>
                  <a:srgbClr val="000000"/>
                </a:solidFill>
                <a:latin typeface="Arial" panose="020B0604020202020204" pitchFamily="34" charset="0"/>
                <a:cs typeface="Arial" panose="020B0604020202020204" pitchFamily="34" charset="0"/>
                <a:hlinkClick r:id="rId2" action="ppaction://hlinkfile"/>
              </a:rPr>
              <a:t>attivita</a:t>
            </a:r>
            <a:r>
              <a:rPr lang="it-IT" sz="1600">
                <a:solidFill>
                  <a:srgbClr val="000000"/>
                </a:solidFill>
                <a:latin typeface="Arial" panose="020B0604020202020204" pitchFamily="34" charset="0"/>
                <a:cs typeface="Arial" panose="020B0604020202020204" pitchFamily="34" charset="0"/>
                <a:hlinkClick r:id="rId2" action="ppaction://hlinkfile"/>
              </a:rPr>
              <a:t> e dei </a:t>
            </a:r>
            <a:r>
              <a:rPr lang="it-IT" sz="1600" err="1">
                <a:solidFill>
                  <a:srgbClr val="000000"/>
                </a:solidFill>
                <a:latin typeface="Arial" panose="020B0604020202020204" pitchFamily="34" charset="0"/>
                <a:cs typeface="Arial" panose="020B0604020202020204" pitchFamily="34" charset="0"/>
                <a:hlinkClick r:id="rId2" action="ppaction://hlinkfile"/>
              </a:rPr>
              <a:t>costi_P_caso</a:t>
            </a:r>
            <a:r>
              <a:rPr lang="it-IT" sz="1600">
                <a:solidFill>
                  <a:srgbClr val="000000"/>
                </a:solidFill>
                <a:latin typeface="Arial" panose="020B0604020202020204" pitchFamily="34" charset="0"/>
                <a:cs typeface="Arial" panose="020B0604020202020204" pitchFamily="34" charset="0"/>
                <a:hlinkClick r:id="rId2" action="ppaction://hlinkfile"/>
              </a:rPr>
              <a:t> 2.xlsx</a:t>
            </a:r>
            <a:r>
              <a:rPr lang="it-IT" sz="1600">
                <a:solidFill>
                  <a:srgbClr val="000000"/>
                </a:solidFill>
                <a:latin typeface="Arial" panose="020B0604020202020204" pitchFamily="34" charset="0"/>
                <a:cs typeface="Arial" panose="020B0604020202020204" pitchFamily="34" charset="0"/>
              </a:rPr>
              <a:t>)</a:t>
            </a:r>
            <a:endParaRPr lang="it-IT" sz="16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p:txBody>
      </p:sp>
      <p:pic>
        <p:nvPicPr>
          <p:cNvPr id="7" name="Immagine 6">
            <a:extLst>
              <a:ext uri="{FF2B5EF4-FFF2-40B4-BE49-F238E27FC236}">
                <a16:creationId xmlns:a16="http://schemas.microsoft.com/office/drawing/2014/main" id="{D99EE234-300A-1CE9-60FA-E6BB57322D8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55931B7F-1058-607A-2C61-C63F8369DE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DB44C5A1-415C-134C-BCED-7D8583F76CB0}"/>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C5DB5F81-4533-00B0-3877-EBB7D24550F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4F2E96C2-91C8-DC0A-B626-099539A96E5B}"/>
              </a:ext>
            </a:extLst>
          </p:cNvPr>
          <p:cNvPicPr>
            <a:picLocks noChangeAspect="1"/>
          </p:cNvPicPr>
          <p:nvPr/>
        </p:nvPicPr>
        <p:blipFill>
          <a:blip r:embed="rId7"/>
          <a:stretch>
            <a:fillRect/>
          </a:stretch>
        </p:blipFill>
        <p:spPr>
          <a:xfrm>
            <a:off x="738766" y="3922312"/>
            <a:ext cx="2700762" cy="2389839"/>
          </a:xfrm>
          <a:prstGeom prst="rect">
            <a:avLst/>
          </a:prstGeom>
        </p:spPr>
      </p:pic>
      <p:sp>
        <p:nvSpPr>
          <p:cNvPr id="29" name="Rettangolo 28">
            <a:extLst>
              <a:ext uri="{FF2B5EF4-FFF2-40B4-BE49-F238E27FC236}">
                <a16:creationId xmlns:a16="http://schemas.microsoft.com/office/drawing/2014/main" id="{844A2010-B59F-E1F5-64B5-91B7215C7292}"/>
              </a:ext>
            </a:extLst>
          </p:cNvPr>
          <p:cNvSpPr/>
          <p:nvPr/>
        </p:nvSpPr>
        <p:spPr>
          <a:xfrm>
            <a:off x="5461491" y="5900681"/>
            <a:ext cx="847601" cy="145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CasellaDiTesto 34">
            <a:extLst>
              <a:ext uri="{FF2B5EF4-FFF2-40B4-BE49-F238E27FC236}">
                <a16:creationId xmlns:a16="http://schemas.microsoft.com/office/drawing/2014/main" id="{2F889651-B6DB-5405-5302-279DC4189CE9}"/>
              </a:ext>
            </a:extLst>
          </p:cNvPr>
          <p:cNvSpPr txBox="1"/>
          <p:nvPr/>
        </p:nvSpPr>
        <p:spPr>
          <a:xfrm>
            <a:off x="6295189" y="4102685"/>
            <a:ext cx="932572" cy="276999"/>
          </a:xfrm>
          <a:prstGeom prst="rect">
            <a:avLst/>
          </a:prstGeom>
          <a:noFill/>
        </p:spPr>
        <p:txBody>
          <a:bodyPr wrap="square" rtlCol="0">
            <a:spAutoFit/>
          </a:bodyPr>
          <a:lstStyle/>
          <a:p>
            <a:r>
              <a:rPr lang="it-IT" sz="1200" b="1"/>
              <a:t>€ 195.500</a:t>
            </a:r>
          </a:p>
        </p:txBody>
      </p:sp>
      <p:sp>
        <p:nvSpPr>
          <p:cNvPr id="36" name="CasellaDiTesto 35">
            <a:extLst>
              <a:ext uri="{FF2B5EF4-FFF2-40B4-BE49-F238E27FC236}">
                <a16:creationId xmlns:a16="http://schemas.microsoft.com/office/drawing/2014/main" id="{F79551B4-26E8-ACBF-4728-BB2BDE9D0A52}"/>
              </a:ext>
            </a:extLst>
          </p:cNvPr>
          <p:cNvSpPr txBox="1"/>
          <p:nvPr/>
        </p:nvSpPr>
        <p:spPr>
          <a:xfrm>
            <a:off x="6295190" y="4261789"/>
            <a:ext cx="777668" cy="276999"/>
          </a:xfrm>
          <a:prstGeom prst="rect">
            <a:avLst/>
          </a:prstGeom>
          <a:noFill/>
        </p:spPr>
        <p:txBody>
          <a:bodyPr wrap="square" rtlCol="0">
            <a:spAutoFit/>
          </a:bodyPr>
          <a:lstStyle/>
          <a:p>
            <a:r>
              <a:rPr lang="it-IT" sz="1100" b="1"/>
              <a:t>€ </a:t>
            </a:r>
            <a:r>
              <a:rPr lang="it-IT" sz="1200" b="1"/>
              <a:t>78.200</a:t>
            </a:r>
            <a:endParaRPr lang="it-IT" sz="1100" b="1"/>
          </a:p>
        </p:txBody>
      </p:sp>
      <p:sp>
        <p:nvSpPr>
          <p:cNvPr id="37" name="CasellaDiTesto 36">
            <a:extLst>
              <a:ext uri="{FF2B5EF4-FFF2-40B4-BE49-F238E27FC236}">
                <a16:creationId xmlns:a16="http://schemas.microsoft.com/office/drawing/2014/main" id="{DD9D5AB7-7D10-D648-5B1B-57FCBAC9F3D2}"/>
              </a:ext>
            </a:extLst>
          </p:cNvPr>
          <p:cNvSpPr txBox="1"/>
          <p:nvPr/>
        </p:nvSpPr>
        <p:spPr>
          <a:xfrm>
            <a:off x="6295190" y="4440262"/>
            <a:ext cx="884233" cy="276999"/>
          </a:xfrm>
          <a:prstGeom prst="rect">
            <a:avLst/>
          </a:prstGeom>
          <a:noFill/>
        </p:spPr>
        <p:txBody>
          <a:bodyPr wrap="square" rtlCol="0">
            <a:spAutoFit/>
          </a:bodyPr>
          <a:lstStyle/>
          <a:p>
            <a:r>
              <a:rPr lang="it-IT" sz="1200" b="1"/>
              <a:t>€ 273.700</a:t>
            </a:r>
          </a:p>
        </p:txBody>
      </p:sp>
      <p:sp>
        <p:nvSpPr>
          <p:cNvPr id="38" name="CasellaDiTesto 37">
            <a:extLst>
              <a:ext uri="{FF2B5EF4-FFF2-40B4-BE49-F238E27FC236}">
                <a16:creationId xmlns:a16="http://schemas.microsoft.com/office/drawing/2014/main" id="{E1826E8D-287E-D76E-B253-F6E7D043A2CA}"/>
              </a:ext>
            </a:extLst>
          </p:cNvPr>
          <p:cNvSpPr txBox="1"/>
          <p:nvPr/>
        </p:nvSpPr>
        <p:spPr>
          <a:xfrm>
            <a:off x="6304921" y="5310776"/>
            <a:ext cx="777668" cy="276999"/>
          </a:xfrm>
          <a:prstGeom prst="rect">
            <a:avLst/>
          </a:prstGeom>
          <a:noFill/>
        </p:spPr>
        <p:txBody>
          <a:bodyPr wrap="square" rtlCol="0">
            <a:spAutoFit/>
          </a:bodyPr>
          <a:lstStyle/>
          <a:p>
            <a:r>
              <a:rPr lang="it-IT" sz="1200" b="1"/>
              <a:t>€ 22.424</a:t>
            </a:r>
          </a:p>
        </p:txBody>
      </p:sp>
      <p:sp>
        <p:nvSpPr>
          <p:cNvPr id="42" name="CasellaDiTesto 41">
            <a:extLst>
              <a:ext uri="{FF2B5EF4-FFF2-40B4-BE49-F238E27FC236}">
                <a16:creationId xmlns:a16="http://schemas.microsoft.com/office/drawing/2014/main" id="{07E67155-DB43-0FBA-F71D-9BBAF2C70C82}"/>
              </a:ext>
            </a:extLst>
          </p:cNvPr>
          <p:cNvSpPr txBox="1"/>
          <p:nvPr/>
        </p:nvSpPr>
        <p:spPr>
          <a:xfrm>
            <a:off x="6297338" y="5492375"/>
            <a:ext cx="777668" cy="276999"/>
          </a:xfrm>
          <a:prstGeom prst="rect">
            <a:avLst/>
          </a:prstGeom>
          <a:noFill/>
        </p:spPr>
        <p:txBody>
          <a:bodyPr wrap="square" rtlCol="0">
            <a:spAutoFit/>
          </a:bodyPr>
          <a:lstStyle/>
          <a:p>
            <a:r>
              <a:rPr lang="it-IT" sz="1200" b="1"/>
              <a:t>€ 31.394</a:t>
            </a:r>
          </a:p>
        </p:txBody>
      </p:sp>
      <p:sp>
        <p:nvSpPr>
          <p:cNvPr id="43" name="CasellaDiTesto 42">
            <a:extLst>
              <a:ext uri="{FF2B5EF4-FFF2-40B4-BE49-F238E27FC236}">
                <a16:creationId xmlns:a16="http://schemas.microsoft.com/office/drawing/2014/main" id="{18D924A5-AC76-6ED1-D4D0-1F03023F3829}"/>
              </a:ext>
            </a:extLst>
          </p:cNvPr>
          <p:cNvSpPr txBox="1"/>
          <p:nvPr/>
        </p:nvSpPr>
        <p:spPr>
          <a:xfrm>
            <a:off x="6295188" y="5842411"/>
            <a:ext cx="932571" cy="276999"/>
          </a:xfrm>
          <a:prstGeom prst="rect">
            <a:avLst/>
          </a:prstGeom>
          <a:noFill/>
        </p:spPr>
        <p:txBody>
          <a:bodyPr wrap="square" rtlCol="0">
            <a:spAutoFit/>
          </a:bodyPr>
          <a:lstStyle/>
          <a:p>
            <a:r>
              <a:rPr lang="it-IT" sz="1200" b="1"/>
              <a:t>€ 242.306</a:t>
            </a:r>
          </a:p>
        </p:txBody>
      </p:sp>
      <p:pic>
        <p:nvPicPr>
          <p:cNvPr id="44" name="Immagine 43">
            <a:extLst>
              <a:ext uri="{FF2B5EF4-FFF2-40B4-BE49-F238E27FC236}">
                <a16:creationId xmlns:a16="http://schemas.microsoft.com/office/drawing/2014/main" id="{EEAF31EB-7C33-26AD-94F2-E3C350B5CAFC}"/>
              </a:ext>
            </a:extLst>
          </p:cNvPr>
          <p:cNvPicPr>
            <a:picLocks noChangeAspect="1"/>
          </p:cNvPicPr>
          <p:nvPr/>
        </p:nvPicPr>
        <p:blipFill>
          <a:blip r:embed="rId7"/>
          <a:stretch>
            <a:fillRect/>
          </a:stretch>
        </p:blipFill>
        <p:spPr>
          <a:xfrm>
            <a:off x="3571017" y="3922312"/>
            <a:ext cx="2700762" cy="2389839"/>
          </a:xfrm>
          <a:prstGeom prst="rect">
            <a:avLst/>
          </a:prstGeom>
        </p:spPr>
      </p:pic>
      <p:cxnSp>
        <p:nvCxnSpPr>
          <p:cNvPr id="46" name="Connettore diritto 45">
            <a:extLst>
              <a:ext uri="{FF2B5EF4-FFF2-40B4-BE49-F238E27FC236}">
                <a16:creationId xmlns:a16="http://schemas.microsoft.com/office/drawing/2014/main" id="{A89ED7BD-0CE1-BD7D-EAF3-19E4C16964A1}"/>
              </a:ext>
            </a:extLst>
          </p:cNvPr>
          <p:cNvCxnSpPr/>
          <p:nvPr/>
        </p:nvCxnSpPr>
        <p:spPr>
          <a:xfrm>
            <a:off x="4921398" y="4233490"/>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7" name="Connettore diritto 46">
            <a:extLst>
              <a:ext uri="{FF2B5EF4-FFF2-40B4-BE49-F238E27FC236}">
                <a16:creationId xmlns:a16="http://schemas.microsoft.com/office/drawing/2014/main" id="{A2A87772-8FFF-B33B-FE3D-49230C3EE2D7}"/>
              </a:ext>
            </a:extLst>
          </p:cNvPr>
          <p:cNvCxnSpPr/>
          <p:nvPr/>
        </p:nvCxnSpPr>
        <p:spPr>
          <a:xfrm>
            <a:off x="4921397" y="4392594"/>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8" name="Connettore diritto 47">
            <a:extLst>
              <a:ext uri="{FF2B5EF4-FFF2-40B4-BE49-F238E27FC236}">
                <a16:creationId xmlns:a16="http://schemas.microsoft.com/office/drawing/2014/main" id="{BBC8DBDF-7CE8-CAFC-9891-1C33D8524AEC}"/>
              </a:ext>
            </a:extLst>
          </p:cNvPr>
          <p:cNvCxnSpPr/>
          <p:nvPr/>
        </p:nvCxnSpPr>
        <p:spPr>
          <a:xfrm>
            <a:off x="4921397" y="4586790"/>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1" name="Connettore diritto 50">
            <a:extLst>
              <a:ext uri="{FF2B5EF4-FFF2-40B4-BE49-F238E27FC236}">
                <a16:creationId xmlns:a16="http://schemas.microsoft.com/office/drawing/2014/main" id="{21FECC67-A936-F500-800C-F5998D081D85}"/>
              </a:ext>
            </a:extLst>
          </p:cNvPr>
          <p:cNvCxnSpPr/>
          <p:nvPr/>
        </p:nvCxnSpPr>
        <p:spPr>
          <a:xfrm>
            <a:off x="4963430" y="5473915"/>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2" name="Connettore diritto 51">
            <a:extLst>
              <a:ext uri="{FF2B5EF4-FFF2-40B4-BE49-F238E27FC236}">
                <a16:creationId xmlns:a16="http://schemas.microsoft.com/office/drawing/2014/main" id="{37FCCD57-82C3-A805-6EB7-B78963624321}"/>
              </a:ext>
            </a:extLst>
          </p:cNvPr>
          <p:cNvCxnSpPr/>
          <p:nvPr/>
        </p:nvCxnSpPr>
        <p:spPr>
          <a:xfrm>
            <a:off x="4970756" y="5630357"/>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3" name="Connettore diritto 52">
            <a:extLst>
              <a:ext uri="{FF2B5EF4-FFF2-40B4-BE49-F238E27FC236}">
                <a16:creationId xmlns:a16="http://schemas.microsoft.com/office/drawing/2014/main" id="{04D99A2D-0632-1131-3EBE-6617CE40DC62}"/>
              </a:ext>
            </a:extLst>
          </p:cNvPr>
          <p:cNvCxnSpPr/>
          <p:nvPr/>
        </p:nvCxnSpPr>
        <p:spPr>
          <a:xfrm>
            <a:off x="4963429" y="5973216"/>
            <a:ext cx="753009"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3277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DC55A-465C-110A-4773-33B2EB830BBC}"/>
            </a:ext>
          </a:extLst>
        </p:cNvPr>
        <p:cNvGrpSpPr/>
        <p:nvPr/>
      </p:nvGrpSpPr>
      <p:grpSpPr>
        <a:xfrm>
          <a:off x="0" y="0"/>
          <a:ext cx="0" cy="0"/>
          <a:chOff x="0" y="0"/>
          <a:chExt cx="0" cy="0"/>
        </a:xfrm>
      </p:grpSpPr>
      <p:sp>
        <p:nvSpPr>
          <p:cNvPr id="2" name="Triangolo rettangolo 1">
            <a:extLst>
              <a:ext uri="{FF2B5EF4-FFF2-40B4-BE49-F238E27FC236}">
                <a16:creationId xmlns:a16="http://schemas.microsoft.com/office/drawing/2014/main" id="{FA8191E3-E891-4BB4-2716-E7E2B2593055}"/>
              </a:ext>
            </a:extLst>
          </p:cNvPr>
          <p:cNvSpPr/>
          <p:nvPr/>
        </p:nvSpPr>
        <p:spPr>
          <a:xfrm rot="10800000">
            <a:off x="7318499" y="0"/>
            <a:ext cx="5054248" cy="7029834"/>
          </a:xfrm>
          <a:prstGeom prst="rtTriangle">
            <a:avLst/>
          </a:prstGeom>
          <a:solidFill>
            <a:srgbClr val="CFA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riangolo rettangolo 18">
            <a:extLst>
              <a:ext uri="{FF2B5EF4-FFF2-40B4-BE49-F238E27FC236}">
                <a16:creationId xmlns:a16="http://schemas.microsoft.com/office/drawing/2014/main" id="{C37442DB-ABA1-B549-FAE8-71E238DA4081}"/>
              </a:ext>
            </a:extLst>
          </p:cNvPr>
          <p:cNvSpPr/>
          <p:nvPr/>
        </p:nvSpPr>
        <p:spPr>
          <a:xfrm rot="16200000">
            <a:off x="6566844" y="1052096"/>
            <a:ext cx="6774250" cy="4837557"/>
          </a:xfrm>
          <a:prstGeom prst="rtTriangle">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CEFA8106-608A-273B-ACF6-FD8614D08AB0}"/>
              </a:ext>
            </a:extLst>
          </p:cNvPr>
          <p:cNvSpPr>
            <a:spLocks noGrp="1"/>
          </p:cNvSpPr>
          <p:nvPr>
            <p:ph type="sldNum" sz="quarter" idx="12"/>
          </p:nvPr>
        </p:nvSpPr>
        <p:spPr>
          <a:xfrm>
            <a:off x="0" y="6506131"/>
            <a:ext cx="170276" cy="351869"/>
          </a:xfrm>
          <a:solidFill>
            <a:schemeClr val="accent4">
              <a:lumMod val="20000"/>
              <a:lumOff val="80000"/>
            </a:schemeClr>
          </a:solidFill>
        </p:spPr>
        <p:txBody>
          <a:bodyPr/>
          <a:lstStyle/>
          <a:p>
            <a:pPr algn="ctr"/>
            <a:fld id="{150338C2-5621-4848-A8D0-CEBC00B87D03}" type="slidenum">
              <a:rPr lang="it-IT" sz="900" b="1" smtClean="0">
                <a:solidFill>
                  <a:schemeClr val="tx1"/>
                </a:solidFill>
              </a:rPr>
              <a:pPr algn="ctr"/>
              <a:t>9</a:t>
            </a:fld>
            <a:endParaRPr lang="it-IT" sz="900" b="1">
              <a:solidFill>
                <a:schemeClr val="tx1"/>
              </a:solidFill>
            </a:endParaRPr>
          </a:p>
        </p:txBody>
      </p:sp>
      <p:sp>
        <p:nvSpPr>
          <p:cNvPr id="21" name="CasellaDiTesto 20">
            <a:extLst>
              <a:ext uri="{FF2B5EF4-FFF2-40B4-BE49-F238E27FC236}">
                <a16:creationId xmlns:a16="http://schemas.microsoft.com/office/drawing/2014/main" id="{D49BBF1A-A639-84E8-CD02-EF97E73D2475}"/>
              </a:ext>
            </a:extLst>
          </p:cNvPr>
          <p:cNvSpPr txBox="1"/>
          <p:nvPr/>
        </p:nvSpPr>
        <p:spPr>
          <a:xfrm>
            <a:off x="379310" y="1099634"/>
            <a:ext cx="6716962" cy="5632311"/>
          </a:xfrm>
          <a:prstGeom prst="rect">
            <a:avLst/>
          </a:prstGeom>
          <a:noFill/>
        </p:spPr>
        <p:txBody>
          <a:bodyPr wrap="square" rtlCol="0">
            <a:spAutoFit/>
          </a:bodyPr>
          <a:lstStyle/>
          <a:p>
            <a:r>
              <a:rPr lang="it-IT" sz="2000" b="1" u="sng">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FOCUS</a:t>
            </a:r>
            <a:r>
              <a:rPr lang="it-IT" sz="20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a:t>
            </a:r>
          </a:p>
          <a:p>
            <a:pPr algn="ctr"/>
            <a:r>
              <a:rPr lang="it-IT" sz="2400" b="1" i="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Errata imputazione di costi diretti e indiretti</a:t>
            </a:r>
          </a:p>
          <a:p>
            <a:endParaRPr lang="it-IT" sz="2400" b="1">
              <a:solidFill>
                <a:srgbClr val="1F3864"/>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342900" indent="-342900" algn="just">
              <a:buFont typeface="Wingdings" panose="05000000000000000000" pitchFamily="2" charset="2"/>
              <a:buChar char="q"/>
            </a:pPr>
            <a:r>
              <a:rPr lang="it-IT" sz="1600">
                <a:solidFill>
                  <a:srgbClr val="000000"/>
                </a:solidFill>
                <a:latin typeface="Arial" panose="020B0604020202020204" pitchFamily="34" charset="0"/>
                <a:cs typeface="Arial" panose="020B0604020202020204" pitchFamily="34" charset="0"/>
              </a:rPr>
              <a:t>«</a:t>
            </a:r>
            <a:r>
              <a:rPr lang="it-IT" sz="1600" b="1">
                <a:solidFill>
                  <a:srgbClr val="000000"/>
                </a:solidFill>
                <a:latin typeface="Arial" panose="020B0604020202020204" pitchFamily="34" charset="0"/>
                <a:cs typeface="Arial" panose="020B0604020202020204" pitchFamily="34" charset="0"/>
              </a:rPr>
              <a:t>Rimodulazione con taglio</a:t>
            </a:r>
            <a:r>
              <a:rPr lang="it-IT" sz="1600">
                <a:solidFill>
                  <a:srgbClr val="000000"/>
                </a:solidFill>
                <a:latin typeface="Arial" panose="020B0604020202020204" pitchFamily="34" charset="0"/>
                <a:cs typeface="Arial" panose="020B0604020202020204" pitchFamily="34" charset="0"/>
              </a:rPr>
              <a:t>»: i </a:t>
            </a:r>
            <a:r>
              <a:rPr lang="it-IT" sz="1600">
                <a:latin typeface="Arial" panose="020B0604020202020204" pitchFamily="34" charset="0"/>
                <a:cs typeface="Arial" panose="020B0604020202020204" pitchFamily="34" charset="0"/>
              </a:rPr>
              <a:t>costi erroneamente imputati (es. €10.000,00) vengono decurtati dal budget, qualora non possano essere distribuite tra le attività effettivamente rivolte ai destinatari del progetto. Tale rimodulazione </a:t>
            </a:r>
            <a:r>
              <a:rPr lang="it-IT" sz="1600" b="1" u="sng">
                <a:latin typeface="Arial" panose="020B0604020202020204" pitchFamily="34" charset="0"/>
                <a:cs typeface="Arial" panose="020B0604020202020204" pitchFamily="34" charset="0"/>
              </a:rPr>
              <a:t>prevede una riduzione del costo totale attività e, in assenza di variazioni del cofinanziamento, comporta una riduzione del finanziamento.</a:t>
            </a:r>
            <a:r>
              <a:rPr lang="it-IT" sz="1600">
                <a:latin typeface="Arial" panose="020B0604020202020204" pitchFamily="34" charset="0"/>
                <a:cs typeface="Arial" panose="020B0604020202020204" pitchFamily="34" charset="0"/>
              </a:rPr>
              <a:t> (</a:t>
            </a:r>
            <a:r>
              <a:rPr lang="it-IT" sz="1600">
                <a:solidFill>
                  <a:srgbClr val="000000"/>
                </a:solidFill>
                <a:latin typeface="Arial" panose="020B0604020202020204" pitchFamily="34" charset="0"/>
                <a:cs typeface="Arial" panose="020B0604020202020204" pitchFamily="34" charset="0"/>
                <a:hlinkClick r:id="rId2" action="ppaction://hlinkfile"/>
              </a:rPr>
              <a:t>All.1_Rimodulazione_Piano delle </a:t>
            </a:r>
            <a:r>
              <a:rPr lang="it-IT" sz="1600" err="1">
                <a:solidFill>
                  <a:srgbClr val="000000"/>
                </a:solidFill>
                <a:latin typeface="Arial" panose="020B0604020202020204" pitchFamily="34" charset="0"/>
                <a:cs typeface="Arial" panose="020B0604020202020204" pitchFamily="34" charset="0"/>
                <a:hlinkClick r:id="rId2" action="ppaction://hlinkfile"/>
              </a:rPr>
              <a:t>attivita</a:t>
            </a:r>
            <a:r>
              <a:rPr lang="it-IT" sz="1600">
                <a:solidFill>
                  <a:srgbClr val="000000"/>
                </a:solidFill>
                <a:latin typeface="Arial" panose="020B0604020202020204" pitchFamily="34" charset="0"/>
                <a:cs typeface="Arial" panose="020B0604020202020204" pitchFamily="34" charset="0"/>
                <a:hlinkClick r:id="rId2" action="ppaction://hlinkfile"/>
              </a:rPr>
              <a:t> e dei </a:t>
            </a:r>
            <a:r>
              <a:rPr lang="it-IT" sz="1600" err="1">
                <a:solidFill>
                  <a:srgbClr val="000000"/>
                </a:solidFill>
                <a:latin typeface="Arial" panose="020B0604020202020204" pitchFamily="34" charset="0"/>
                <a:cs typeface="Arial" panose="020B0604020202020204" pitchFamily="34" charset="0"/>
                <a:hlinkClick r:id="rId2" action="ppaction://hlinkfile"/>
              </a:rPr>
              <a:t>costi_P_caso</a:t>
            </a:r>
            <a:r>
              <a:rPr lang="it-IT" sz="1600">
                <a:solidFill>
                  <a:srgbClr val="000000"/>
                </a:solidFill>
                <a:latin typeface="Arial" panose="020B0604020202020204" pitchFamily="34" charset="0"/>
                <a:cs typeface="Arial" panose="020B0604020202020204" pitchFamily="34" charset="0"/>
                <a:hlinkClick r:id="rId2" action="ppaction://hlinkfile"/>
              </a:rPr>
              <a:t> 2.xlsx</a:t>
            </a:r>
            <a:r>
              <a:rPr lang="it-IT" sz="1600">
                <a:solidFill>
                  <a:srgbClr val="000000"/>
                </a:solidFill>
                <a:latin typeface="Arial" panose="020B0604020202020204" pitchFamily="34" charset="0"/>
                <a:cs typeface="Arial" panose="020B0604020202020204" pitchFamily="34" charset="0"/>
              </a:rPr>
              <a:t>)</a:t>
            </a:r>
            <a:endParaRPr lang="it-IT" sz="16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pPr algn="just"/>
            <a:endParaRPr lang="it-IT">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endParaRPr lang="it-IT">
              <a:solidFill>
                <a:srgbClr val="000000"/>
              </a:solidFill>
              <a:latin typeface="Arial" panose="020B0604020202020204" pitchFamily="34" charset="0"/>
              <a:cs typeface="Arial" panose="020B0604020202020204" pitchFamily="34" charset="0"/>
              <a:hlinkClick r:id="rId3" action="ppaction://hlinkfile"/>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endParaRPr lang="it-IT">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it-IT"/>
          </a:p>
        </p:txBody>
      </p:sp>
      <p:pic>
        <p:nvPicPr>
          <p:cNvPr id="7" name="Immagine 6">
            <a:extLst>
              <a:ext uri="{FF2B5EF4-FFF2-40B4-BE49-F238E27FC236}">
                <a16:creationId xmlns:a16="http://schemas.microsoft.com/office/drawing/2014/main" id="{E18D6880-031A-17AC-9F0D-10DDA6302C0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52038" y="463011"/>
            <a:ext cx="4483842" cy="6103810"/>
          </a:xfrm>
          <a:prstGeom prst="rect">
            <a:avLst/>
          </a:prstGeom>
          <a:ln>
            <a:noFill/>
          </a:ln>
          <a:effectLst>
            <a:outerShdw blurRad="292100" dist="139700" dir="2700000" algn="tl" rotWithShape="0">
              <a:srgbClr val="333333">
                <a:alpha val="65000"/>
              </a:srgbClr>
            </a:outerShdw>
          </a:effectLst>
        </p:spPr>
      </p:pic>
      <p:pic>
        <p:nvPicPr>
          <p:cNvPr id="3" name="Immagine 2" descr="Immagine che contiene testo, Carattere, schermata, simbolo&#10;&#10;Il contenuto generato dall'IA potrebbe non essere corretto.">
            <a:extLst>
              <a:ext uri="{FF2B5EF4-FFF2-40B4-BE49-F238E27FC236}">
                <a16:creationId xmlns:a16="http://schemas.microsoft.com/office/drawing/2014/main" id="{640F6DBB-43B0-450D-2107-866537BB8E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040" y="264211"/>
            <a:ext cx="1924391" cy="461433"/>
          </a:xfrm>
          <a:prstGeom prst="rect">
            <a:avLst/>
          </a:prstGeom>
        </p:spPr>
      </p:pic>
      <p:sp>
        <p:nvSpPr>
          <p:cNvPr id="4" name="CasellaDiTesto 3">
            <a:extLst>
              <a:ext uri="{FF2B5EF4-FFF2-40B4-BE49-F238E27FC236}">
                <a16:creationId xmlns:a16="http://schemas.microsoft.com/office/drawing/2014/main" id="{AC8C63F9-D798-54FD-0B81-78248219F0C6}"/>
              </a:ext>
            </a:extLst>
          </p:cNvPr>
          <p:cNvSpPr txBox="1"/>
          <p:nvPr/>
        </p:nvSpPr>
        <p:spPr>
          <a:xfrm>
            <a:off x="4217010" y="443044"/>
            <a:ext cx="3103031" cy="656590"/>
          </a:xfrm>
          <a:prstGeom prst="rect">
            <a:avLst/>
          </a:prstGeom>
          <a:noFill/>
        </p:spPr>
        <p:txBody>
          <a:bodyPr wrap="square">
            <a:spAutoFit/>
          </a:bodyPr>
          <a:lstStyle/>
          <a:p>
            <a:pPr algn="ctr" rtl="0" fontAlgn="base">
              <a:lnSpc>
                <a:spcPts val="2250"/>
              </a:lnSpc>
            </a:pPr>
            <a:r>
              <a:rPr lang="it-IT" sz="2400">
                <a:solidFill>
                  <a:srgbClr val="000000"/>
                </a:solidFill>
                <a:effectLst/>
                <a:latin typeface="Palace Script MT" panose="030303020206070C0B05" pitchFamily="66" charset="0"/>
              </a:rPr>
              <a:t>Presidenza del Consiglio dei Ministri </a:t>
            </a:r>
            <a:endParaRPr lang="it-IT">
              <a:solidFill>
                <a:srgbClr val="000000"/>
              </a:solidFill>
              <a:effectLst/>
              <a:latin typeface="Segoe UI" panose="020B0502040204020203" pitchFamily="34" charset="0"/>
            </a:endParaRPr>
          </a:p>
          <a:p>
            <a:pPr algn="ctr" rtl="0" fontAlgn="base">
              <a:lnSpc>
                <a:spcPts val="975"/>
              </a:lnSpc>
            </a:pPr>
            <a:r>
              <a:rPr lang="it-IT" sz="900" b="1">
                <a:solidFill>
                  <a:srgbClr val="000000"/>
                </a:solidFill>
                <a:effectLst/>
                <a:latin typeface="Arial" panose="020B0604020202020204" pitchFamily="34" charset="0"/>
              </a:rPr>
              <a:t>Struttura di Missione PNRR</a:t>
            </a:r>
            <a:endParaRPr lang="it-IT" b="1">
              <a:solidFill>
                <a:srgbClr val="000000"/>
              </a:solidFill>
              <a:effectLst/>
              <a:latin typeface="Segoe UI" panose="020B0502040204020203" pitchFamily="34" charset="0"/>
            </a:endParaRPr>
          </a:p>
          <a:p>
            <a:pPr algn="ctr" rtl="0" fontAlgn="base">
              <a:lnSpc>
                <a:spcPts val="975"/>
              </a:lnSpc>
              <a:spcBef>
                <a:spcPts val="120"/>
              </a:spcBef>
              <a:spcAft>
                <a:spcPts val="720"/>
              </a:spcAft>
            </a:pPr>
            <a:r>
              <a:rPr lang="it-IT" sz="900" b="1">
                <a:solidFill>
                  <a:srgbClr val="000000"/>
                </a:solidFill>
                <a:latin typeface="Arial" panose="020B0604020202020204" pitchFamily="34" charset="0"/>
              </a:rPr>
              <a:t>Ufficio V</a:t>
            </a:r>
            <a:r>
              <a:rPr lang="it-IT" sz="900" b="1">
                <a:solidFill>
                  <a:srgbClr val="000000"/>
                </a:solidFill>
                <a:effectLst/>
                <a:latin typeface="Arial" panose="020B0604020202020204" pitchFamily="34" charset="0"/>
              </a:rPr>
              <a:t> </a:t>
            </a:r>
            <a:endParaRPr lang="it-IT" b="1">
              <a:solidFill>
                <a:srgbClr val="000000"/>
              </a:solidFill>
              <a:effectLst/>
              <a:latin typeface="Segoe UI" panose="020B0502040204020203" pitchFamily="34" charset="0"/>
            </a:endParaRPr>
          </a:p>
        </p:txBody>
      </p:sp>
      <p:pic>
        <p:nvPicPr>
          <p:cNvPr id="5" name="Picture 2" descr="Immagine che contiene testo, emblema, simbolo, cresta&#10;&#10;Descrizione generata automaticamente">
            <a:extLst>
              <a:ext uri="{FF2B5EF4-FFF2-40B4-BE49-F238E27FC236}">
                <a16:creationId xmlns:a16="http://schemas.microsoft.com/office/drawing/2014/main" id="{2901306F-06AF-33E2-7164-2BAF2F4757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077" y="30752"/>
            <a:ext cx="418744" cy="466918"/>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a:extLst>
              <a:ext uri="{FF2B5EF4-FFF2-40B4-BE49-F238E27FC236}">
                <a16:creationId xmlns:a16="http://schemas.microsoft.com/office/drawing/2014/main" id="{1376FA20-E307-5299-D0DA-0E5002965E8F}"/>
              </a:ext>
            </a:extLst>
          </p:cNvPr>
          <p:cNvPicPr>
            <a:picLocks noChangeAspect="1"/>
          </p:cNvPicPr>
          <p:nvPr/>
        </p:nvPicPr>
        <p:blipFill>
          <a:blip r:embed="rId7"/>
          <a:stretch>
            <a:fillRect/>
          </a:stretch>
        </p:blipFill>
        <p:spPr>
          <a:xfrm>
            <a:off x="701996" y="4025118"/>
            <a:ext cx="2737532" cy="2422376"/>
          </a:xfrm>
          <a:prstGeom prst="rect">
            <a:avLst/>
          </a:prstGeom>
        </p:spPr>
      </p:pic>
      <p:sp>
        <p:nvSpPr>
          <p:cNvPr id="29" name="Rettangolo 28">
            <a:extLst>
              <a:ext uri="{FF2B5EF4-FFF2-40B4-BE49-F238E27FC236}">
                <a16:creationId xmlns:a16="http://schemas.microsoft.com/office/drawing/2014/main" id="{B2598CBF-AB5D-DC10-321B-323E7EC6A866}"/>
              </a:ext>
            </a:extLst>
          </p:cNvPr>
          <p:cNvSpPr/>
          <p:nvPr/>
        </p:nvSpPr>
        <p:spPr>
          <a:xfrm>
            <a:off x="5461491" y="5900681"/>
            <a:ext cx="847601" cy="145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CasellaDiTesto 34">
            <a:extLst>
              <a:ext uri="{FF2B5EF4-FFF2-40B4-BE49-F238E27FC236}">
                <a16:creationId xmlns:a16="http://schemas.microsoft.com/office/drawing/2014/main" id="{E19CDDD9-FC7C-5C39-5FB5-630592DC5B74}"/>
              </a:ext>
            </a:extLst>
          </p:cNvPr>
          <p:cNvSpPr txBox="1"/>
          <p:nvPr/>
        </p:nvSpPr>
        <p:spPr>
          <a:xfrm>
            <a:off x="6227469" y="4200924"/>
            <a:ext cx="932572" cy="276999"/>
          </a:xfrm>
          <a:prstGeom prst="rect">
            <a:avLst/>
          </a:prstGeom>
          <a:noFill/>
        </p:spPr>
        <p:txBody>
          <a:bodyPr wrap="square" rtlCol="0">
            <a:spAutoFit/>
          </a:bodyPr>
          <a:lstStyle/>
          <a:p>
            <a:r>
              <a:rPr lang="it-IT" sz="1200" b="1"/>
              <a:t>€ 190.500</a:t>
            </a:r>
          </a:p>
        </p:txBody>
      </p:sp>
      <p:sp>
        <p:nvSpPr>
          <p:cNvPr id="36" name="CasellaDiTesto 35">
            <a:extLst>
              <a:ext uri="{FF2B5EF4-FFF2-40B4-BE49-F238E27FC236}">
                <a16:creationId xmlns:a16="http://schemas.microsoft.com/office/drawing/2014/main" id="{85C8C896-5B5A-8629-AD50-8A4F187C86CA}"/>
              </a:ext>
            </a:extLst>
          </p:cNvPr>
          <p:cNvSpPr txBox="1"/>
          <p:nvPr/>
        </p:nvSpPr>
        <p:spPr>
          <a:xfrm>
            <a:off x="6219886" y="4385383"/>
            <a:ext cx="932571" cy="276999"/>
          </a:xfrm>
          <a:prstGeom prst="rect">
            <a:avLst/>
          </a:prstGeom>
          <a:noFill/>
        </p:spPr>
        <p:txBody>
          <a:bodyPr wrap="square" rtlCol="0">
            <a:spAutoFit/>
          </a:bodyPr>
          <a:lstStyle/>
          <a:p>
            <a:r>
              <a:rPr lang="it-IT" sz="1200" b="1"/>
              <a:t>€ 76.200</a:t>
            </a:r>
          </a:p>
        </p:txBody>
      </p:sp>
      <p:sp>
        <p:nvSpPr>
          <p:cNvPr id="37" name="CasellaDiTesto 36">
            <a:extLst>
              <a:ext uri="{FF2B5EF4-FFF2-40B4-BE49-F238E27FC236}">
                <a16:creationId xmlns:a16="http://schemas.microsoft.com/office/drawing/2014/main" id="{1C171757-D565-3659-B724-2FAF2EFA09D2}"/>
              </a:ext>
            </a:extLst>
          </p:cNvPr>
          <p:cNvSpPr txBox="1"/>
          <p:nvPr/>
        </p:nvSpPr>
        <p:spPr>
          <a:xfrm>
            <a:off x="6223744" y="4560401"/>
            <a:ext cx="884233" cy="276999"/>
          </a:xfrm>
          <a:prstGeom prst="rect">
            <a:avLst/>
          </a:prstGeom>
          <a:noFill/>
        </p:spPr>
        <p:txBody>
          <a:bodyPr wrap="square" rtlCol="0">
            <a:spAutoFit/>
          </a:bodyPr>
          <a:lstStyle/>
          <a:p>
            <a:r>
              <a:rPr lang="it-IT" sz="1200" b="1"/>
              <a:t>€ 266.700</a:t>
            </a:r>
          </a:p>
        </p:txBody>
      </p:sp>
      <p:sp>
        <p:nvSpPr>
          <p:cNvPr id="38" name="CasellaDiTesto 37">
            <a:extLst>
              <a:ext uri="{FF2B5EF4-FFF2-40B4-BE49-F238E27FC236}">
                <a16:creationId xmlns:a16="http://schemas.microsoft.com/office/drawing/2014/main" id="{8EB5A83B-1DE5-38C0-2588-E6C093A9A23D}"/>
              </a:ext>
            </a:extLst>
          </p:cNvPr>
          <p:cNvSpPr txBox="1"/>
          <p:nvPr/>
        </p:nvSpPr>
        <p:spPr>
          <a:xfrm>
            <a:off x="6271957" y="5402930"/>
            <a:ext cx="777668" cy="276999"/>
          </a:xfrm>
          <a:prstGeom prst="rect">
            <a:avLst/>
          </a:prstGeom>
          <a:noFill/>
        </p:spPr>
        <p:txBody>
          <a:bodyPr wrap="square" rtlCol="0">
            <a:spAutoFit/>
          </a:bodyPr>
          <a:lstStyle/>
          <a:p>
            <a:r>
              <a:rPr lang="it-IT" sz="1200" b="1"/>
              <a:t>€ 21.850</a:t>
            </a:r>
          </a:p>
        </p:txBody>
      </p:sp>
      <p:sp>
        <p:nvSpPr>
          <p:cNvPr id="42" name="CasellaDiTesto 41">
            <a:extLst>
              <a:ext uri="{FF2B5EF4-FFF2-40B4-BE49-F238E27FC236}">
                <a16:creationId xmlns:a16="http://schemas.microsoft.com/office/drawing/2014/main" id="{0AB3AC63-0FF5-372D-FA90-212E5E853BB6}"/>
              </a:ext>
            </a:extLst>
          </p:cNvPr>
          <p:cNvSpPr txBox="1"/>
          <p:nvPr/>
        </p:nvSpPr>
        <p:spPr>
          <a:xfrm>
            <a:off x="6271778" y="5594547"/>
            <a:ext cx="777668" cy="276999"/>
          </a:xfrm>
          <a:prstGeom prst="rect">
            <a:avLst/>
          </a:prstGeom>
          <a:noFill/>
        </p:spPr>
        <p:txBody>
          <a:bodyPr wrap="square" rtlCol="0">
            <a:spAutoFit/>
          </a:bodyPr>
          <a:lstStyle/>
          <a:p>
            <a:r>
              <a:rPr lang="it-IT" sz="1200" b="1"/>
              <a:t>€ 30.590</a:t>
            </a:r>
          </a:p>
        </p:txBody>
      </p:sp>
      <p:sp>
        <p:nvSpPr>
          <p:cNvPr id="43" name="CasellaDiTesto 42">
            <a:extLst>
              <a:ext uri="{FF2B5EF4-FFF2-40B4-BE49-F238E27FC236}">
                <a16:creationId xmlns:a16="http://schemas.microsoft.com/office/drawing/2014/main" id="{C47D6434-1428-01AC-5B27-92019BE57723}"/>
              </a:ext>
            </a:extLst>
          </p:cNvPr>
          <p:cNvSpPr txBox="1"/>
          <p:nvPr/>
        </p:nvSpPr>
        <p:spPr>
          <a:xfrm>
            <a:off x="6271778" y="5989504"/>
            <a:ext cx="932571" cy="276999"/>
          </a:xfrm>
          <a:prstGeom prst="rect">
            <a:avLst/>
          </a:prstGeom>
          <a:noFill/>
        </p:spPr>
        <p:txBody>
          <a:bodyPr wrap="square" rtlCol="0">
            <a:spAutoFit/>
          </a:bodyPr>
          <a:lstStyle/>
          <a:p>
            <a:r>
              <a:rPr lang="it-IT" sz="1200" b="1"/>
              <a:t>€ 236.110</a:t>
            </a:r>
          </a:p>
        </p:txBody>
      </p:sp>
      <p:pic>
        <p:nvPicPr>
          <p:cNvPr id="44" name="Immagine 43">
            <a:extLst>
              <a:ext uri="{FF2B5EF4-FFF2-40B4-BE49-F238E27FC236}">
                <a16:creationId xmlns:a16="http://schemas.microsoft.com/office/drawing/2014/main" id="{E624BAD5-6B5E-1371-BF90-FF8EDD7E6800}"/>
              </a:ext>
            </a:extLst>
          </p:cNvPr>
          <p:cNvPicPr>
            <a:picLocks noChangeAspect="1"/>
          </p:cNvPicPr>
          <p:nvPr/>
        </p:nvPicPr>
        <p:blipFill>
          <a:blip r:embed="rId7"/>
          <a:stretch>
            <a:fillRect/>
          </a:stretch>
        </p:blipFill>
        <p:spPr>
          <a:xfrm>
            <a:off x="3571016" y="4025117"/>
            <a:ext cx="2700762" cy="2389839"/>
          </a:xfrm>
          <a:prstGeom prst="rect">
            <a:avLst/>
          </a:prstGeom>
        </p:spPr>
      </p:pic>
      <p:cxnSp>
        <p:nvCxnSpPr>
          <p:cNvPr id="46" name="Connettore diritto 45">
            <a:extLst>
              <a:ext uri="{FF2B5EF4-FFF2-40B4-BE49-F238E27FC236}">
                <a16:creationId xmlns:a16="http://schemas.microsoft.com/office/drawing/2014/main" id="{4E6FD28F-0533-C14D-8826-0E088A73988C}"/>
              </a:ext>
            </a:extLst>
          </p:cNvPr>
          <p:cNvCxnSpPr/>
          <p:nvPr/>
        </p:nvCxnSpPr>
        <p:spPr>
          <a:xfrm>
            <a:off x="4921397" y="4357368"/>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7" name="Connettore diritto 46">
            <a:extLst>
              <a:ext uri="{FF2B5EF4-FFF2-40B4-BE49-F238E27FC236}">
                <a16:creationId xmlns:a16="http://schemas.microsoft.com/office/drawing/2014/main" id="{6E1278B3-343D-976F-57E7-7FD3D3DCFC97}"/>
              </a:ext>
            </a:extLst>
          </p:cNvPr>
          <p:cNvCxnSpPr/>
          <p:nvPr/>
        </p:nvCxnSpPr>
        <p:spPr>
          <a:xfrm>
            <a:off x="4921397" y="4538844"/>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8" name="Connettore diritto 47">
            <a:extLst>
              <a:ext uri="{FF2B5EF4-FFF2-40B4-BE49-F238E27FC236}">
                <a16:creationId xmlns:a16="http://schemas.microsoft.com/office/drawing/2014/main" id="{C860765E-383C-9314-E562-E7D202D73F21}"/>
              </a:ext>
            </a:extLst>
          </p:cNvPr>
          <p:cNvCxnSpPr/>
          <p:nvPr/>
        </p:nvCxnSpPr>
        <p:spPr>
          <a:xfrm>
            <a:off x="4921397" y="4689322"/>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1" name="Connettore diritto 50">
            <a:extLst>
              <a:ext uri="{FF2B5EF4-FFF2-40B4-BE49-F238E27FC236}">
                <a16:creationId xmlns:a16="http://schemas.microsoft.com/office/drawing/2014/main" id="{6F7E57FF-3897-0E3F-2871-CDA4FB0B609A}"/>
              </a:ext>
            </a:extLst>
          </p:cNvPr>
          <p:cNvCxnSpPr/>
          <p:nvPr/>
        </p:nvCxnSpPr>
        <p:spPr>
          <a:xfrm>
            <a:off x="4963429" y="5587775"/>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2" name="Connettore diritto 51">
            <a:extLst>
              <a:ext uri="{FF2B5EF4-FFF2-40B4-BE49-F238E27FC236}">
                <a16:creationId xmlns:a16="http://schemas.microsoft.com/office/drawing/2014/main" id="{E63B9699-E83A-FBA4-CD4D-15CE012733CC}"/>
              </a:ext>
            </a:extLst>
          </p:cNvPr>
          <p:cNvCxnSpPr/>
          <p:nvPr/>
        </p:nvCxnSpPr>
        <p:spPr>
          <a:xfrm>
            <a:off x="4963429" y="5725324"/>
            <a:ext cx="753009"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3" name="Connettore diritto 52">
            <a:extLst>
              <a:ext uri="{FF2B5EF4-FFF2-40B4-BE49-F238E27FC236}">
                <a16:creationId xmlns:a16="http://schemas.microsoft.com/office/drawing/2014/main" id="{33A08F01-EF99-F3D2-7516-FD9A779EC122}"/>
              </a:ext>
            </a:extLst>
          </p:cNvPr>
          <p:cNvCxnSpPr/>
          <p:nvPr/>
        </p:nvCxnSpPr>
        <p:spPr>
          <a:xfrm>
            <a:off x="4963428" y="6045751"/>
            <a:ext cx="753009"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09697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Wz9_f.d6YGbJCbK0.Pg2_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Wz9_f.d6YGbJCbK0.Pg2_A"/>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ema di Office">
  <a:themeElements>
    <a:clrScheme name="Personalizzati 2">
      <a:dk1>
        <a:srgbClr val="0A2542"/>
      </a:dk1>
      <a:lt1>
        <a:srgbClr val="FFFFFF"/>
      </a:lt1>
      <a:dk2>
        <a:srgbClr val="C3932B"/>
      </a:dk2>
      <a:lt2>
        <a:srgbClr val="476CB6"/>
      </a:lt2>
      <a:accent1>
        <a:srgbClr val="F8C94D"/>
      </a:accent1>
      <a:accent2>
        <a:srgbClr val="476CB6"/>
      </a:accent2>
      <a:accent3>
        <a:srgbClr val="273D66"/>
      </a:accent3>
      <a:accent4>
        <a:srgbClr val="DCDEDD"/>
      </a:accent4>
      <a:accent5>
        <a:srgbClr val="5485E2"/>
      </a:accent5>
      <a:accent6>
        <a:srgbClr val="8D6A23"/>
      </a:accent6>
      <a:hlink>
        <a:srgbClr val="DCE1E7"/>
      </a:hlink>
      <a:folHlink>
        <a:srgbClr val="09264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14b490d-bb5b-46f1-9d1b-ff09c889f4ed">
      <Terms xmlns="http://schemas.microsoft.com/office/infopath/2007/PartnerControls"/>
    </lcf76f155ced4ddcb4097134ff3c332f>
    <TaxCatchAll xmlns="eddecd3a-aec7-4209-aa9b-a00e397cdb52" xsi:nil="true"/>
    <_Flow_SignoffStatus xmlns="a14b490d-bb5b-46f1-9d1b-ff09c889f4ed" xsi:nil="true"/>
    <Approver xmlns="a14b490d-bb5b-46f1-9d1b-ff09c889f4e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0E96D499DB3F044CBA2B7D030BEF27B7" ma:contentTypeVersion="14" ma:contentTypeDescription="Creare un nuovo documento." ma:contentTypeScope="" ma:versionID="d1df13a34d42cd37de70e5435a613a9e">
  <xsd:schema xmlns:xsd="http://www.w3.org/2001/XMLSchema" xmlns:xs="http://www.w3.org/2001/XMLSchema" xmlns:p="http://schemas.microsoft.com/office/2006/metadata/properties" xmlns:ns2="a14b490d-bb5b-46f1-9d1b-ff09c889f4ed" xmlns:ns3="eddecd3a-aec7-4209-aa9b-a00e397cdb52" targetNamespace="http://schemas.microsoft.com/office/2006/metadata/properties" ma:root="true" ma:fieldsID="8fe3956ccdf1b7242192b38bce165330" ns2:_="" ns3:_="">
    <xsd:import namespace="a14b490d-bb5b-46f1-9d1b-ff09c889f4ed"/>
    <xsd:import namespace="eddecd3a-aec7-4209-aa9b-a00e397cd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Approver"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b490d-bb5b-46f1-9d1b-ff09c889f4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Tag immagine" ma:readOnly="false" ma:fieldId="{5cf76f15-5ced-4ddc-b409-7134ff3c332f}" ma:taxonomyMulti="true" ma:sspId="5cef147c-0240-47bf-9996-b7454b3232da"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Approver" ma:index="20" nillable="true" ma:displayName="Approver" ma:format="Dropdown" ma:internalName="Approver">
      <xsd:simpleType>
        <xsd:restriction base="dms:Text">
          <xsd:maxLength value="255"/>
        </xsd:restriction>
      </xsd:simpleType>
    </xsd:element>
    <xsd:element name="_Flow_SignoffStatus" ma:index="21" nillable="true" ma:displayName="Stato consenso" ma:internalName="Stato_x0020_consenso">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ddecd3a-aec7-4209-aa9b-a00e397cdb5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00b0238-e629-43f3-9397-fbb8c4915dfe}" ma:internalName="TaxCatchAll" ma:showField="CatchAllData" ma:web="eddecd3a-aec7-4209-aa9b-a00e397cd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1A1810-97DC-4ECF-9C6C-E633C12680FA}">
  <ds:schemaRefs>
    <ds:schemaRef ds:uri="http://schemas.microsoft.com/sharepoint/v3/contenttype/forms"/>
  </ds:schemaRefs>
</ds:datastoreItem>
</file>

<file path=customXml/itemProps2.xml><?xml version="1.0" encoding="utf-8"?>
<ds:datastoreItem xmlns:ds="http://schemas.openxmlformats.org/officeDocument/2006/customXml" ds:itemID="{3E31B6D7-0CDC-4EB9-82B9-F4D5384DF1D0}">
  <ds:schemaRefs>
    <ds:schemaRef ds:uri="http://schemas.microsoft.com/office/2006/metadata/properties"/>
    <ds:schemaRef ds:uri="a14b490d-bb5b-46f1-9d1b-ff09c889f4ed"/>
    <ds:schemaRef ds:uri="http://purl.org/dc/terms/"/>
    <ds:schemaRef ds:uri="eddecd3a-aec7-4209-aa9b-a00e397cdb5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0E83BF7-A3E4-44E2-92E4-72DFC34A0164}">
  <ds:schemaRefs>
    <ds:schemaRef ds:uri="a14b490d-bb5b-46f1-9d1b-ff09c889f4ed"/>
    <ds:schemaRef ds:uri="eddecd3a-aec7-4209-aa9b-a00e397cdb5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TotalTime>
  <Words>1753</Words>
  <Application>Microsoft Office PowerPoint</Application>
  <PresentationFormat>Widescreen</PresentationFormat>
  <Paragraphs>278</Paragraphs>
  <Slides>18</Slides>
  <Notes>0</Notes>
  <HiddenSlides>0</HiddenSlides>
  <MMClips>0</MMClips>
  <ScaleCrop>false</ScaleCrop>
  <HeadingPairs>
    <vt:vector size="8" baseType="variant">
      <vt:variant>
        <vt:lpstr>Caratteri utilizzati</vt:lpstr>
      </vt:variant>
      <vt:variant>
        <vt:i4>8</vt:i4>
      </vt:variant>
      <vt:variant>
        <vt:lpstr>Tema</vt:lpstr>
      </vt:variant>
      <vt:variant>
        <vt:i4>2</vt:i4>
      </vt:variant>
      <vt:variant>
        <vt:lpstr>Server OLE incorporati</vt:lpstr>
      </vt:variant>
      <vt:variant>
        <vt:i4>1</vt:i4>
      </vt:variant>
      <vt:variant>
        <vt:lpstr>Titoli diapositive</vt:lpstr>
      </vt:variant>
      <vt:variant>
        <vt:i4>18</vt:i4>
      </vt:variant>
    </vt:vector>
  </HeadingPairs>
  <TitlesOfParts>
    <vt:vector size="29" baseType="lpstr">
      <vt:lpstr>Arial</vt:lpstr>
      <vt:lpstr>Calibri</vt:lpstr>
      <vt:lpstr>Calibri Light</vt:lpstr>
      <vt:lpstr>Palace Script MT</vt:lpstr>
      <vt:lpstr>Segoe UI</vt:lpstr>
      <vt:lpstr>Tahoma</vt:lpstr>
      <vt:lpstr>Times New Roman</vt:lpstr>
      <vt:lpstr>Wingdings</vt:lpstr>
      <vt:lpstr>Tema di Office</vt:lpstr>
      <vt:lpstr>2_Tema di Office</vt:lpstr>
      <vt:lpstr>think-cell Slide</vt:lpstr>
      <vt:lpstr>Webinar 18 Febbraio 2025 Rimodulazioni progettuali</vt:lpstr>
      <vt:lpstr>FOCUS: Rimodulazione del piano delle attività e dei costi</vt:lpstr>
      <vt:lpstr>Rispetto dei «principi generali» dell’  Avviso pubblico per la rimodulazione</vt:lpstr>
      <vt:lpstr>«Costi diretti» e «costi indiretti»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 Di Bartolo</dc:creator>
  <cp:lastModifiedBy>Roberto Buono</cp:lastModifiedBy>
  <cp:revision>3</cp:revision>
  <dcterms:created xsi:type="dcterms:W3CDTF">2022-10-17T12:26:18Z</dcterms:created>
  <dcterms:modified xsi:type="dcterms:W3CDTF">2025-08-27T14:48:12Z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097a60d-5525-435b-8989-8eb48ac0c8cd_Enabled">
    <vt:lpwstr>true</vt:lpwstr>
  </property>
  <property fmtid="{D5CDD505-2E9C-101B-9397-08002B2CF9AE}" pid="3" name="MSIP_Label_5097a60d-5525-435b-8989-8eb48ac0c8cd_SetDate">
    <vt:lpwstr>2022-10-17T12:26:18Z</vt:lpwstr>
  </property>
  <property fmtid="{D5CDD505-2E9C-101B-9397-08002B2CF9AE}" pid="4" name="MSIP_Label_5097a60d-5525-435b-8989-8eb48ac0c8cd_Method">
    <vt:lpwstr>Standard</vt:lpwstr>
  </property>
  <property fmtid="{D5CDD505-2E9C-101B-9397-08002B2CF9AE}" pid="5" name="MSIP_Label_5097a60d-5525-435b-8989-8eb48ac0c8cd_Name">
    <vt:lpwstr>defa4170-0d19-0005-0004-bc88714345d2</vt:lpwstr>
  </property>
  <property fmtid="{D5CDD505-2E9C-101B-9397-08002B2CF9AE}" pid="6" name="MSIP_Label_5097a60d-5525-435b-8989-8eb48ac0c8cd_SiteId">
    <vt:lpwstr>3e90938b-8b27-4762-b4e8-006a8127a119</vt:lpwstr>
  </property>
  <property fmtid="{D5CDD505-2E9C-101B-9397-08002B2CF9AE}" pid="7" name="MSIP_Label_5097a60d-5525-435b-8989-8eb48ac0c8cd_ActionId">
    <vt:lpwstr>4fd14caa-a5c3-4005-88c2-825c6b5bd785</vt:lpwstr>
  </property>
  <property fmtid="{D5CDD505-2E9C-101B-9397-08002B2CF9AE}" pid="8" name="MSIP_Label_5097a60d-5525-435b-8989-8eb48ac0c8cd_ContentBits">
    <vt:lpwstr>0</vt:lpwstr>
  </property>
  <property fmtid="{D5CDD505-2E9C-101B-9397-08002B2CF9AE}" pid="9" name="ContentTypeId">
    <vt:lpwstr>0x0101000E96D499DB3F044CBA2B7D030BEF27B7</vt:lpwstr>
  </property>
  <property fmtid="{D5CDD505-2E9C-101B-9397-08002B2CF9AE}" pid="10" name="MediaServiceImageTags">
    <vt:lpwstr/>
  </property>
</Properties>
</file>